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0"/>
  </p:notesMasterIdLst>
  <p:handoutMasterIdLst>
    <p:handoutMasterId r:id="rId11"/>
  </p:handoutMasterIdLst>
  <p:sldIdLst>
    <p:sldId id="434" r:id="rId2"/>
    <p:sldId id="441" r:id="rId3"/>
    <p:sldId id="460" r:id="rId4"/>
    <p:sldId id="443" r:id="rId5"/>
    <p:sldId id="444" r:id="rId6"/>
    <p:sldId id="445" r:id="rId7"/>
    <p:sldId id="446" r:id="rId8"/>
    <p:sldId id="44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취업지원팀" id="{2FF72525-0965-4196-A330-864B058FC019}">
          <p14:sldIdLst>
            <p14:sldId id="434"/>
            <p14:sldId id="441"/>
            <p14:sldId id="460"/>
            <p14:sldId id="443"/>
            <p14:sldId id="444"/>
            <p14:sldId id="445"/>
            <p14:sldId id="446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660066"/>
    <a:srgbClr val="8E0000"/>
    <a:srgbClr val="003300"/>
    <a:srgbClr val="580000"/>
    <a:srgbClr val="FA0E68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56" autoAdjust="0"/>
  </p:normalViewPr>
  <p:slideViewPr>
    <p:cSldViewPr>
      <p:cViewPr varScale="1">
        <p:scale>
          <a:sx n="94" d="100"/>
          <a:sy n="94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2174D-4BFB-4778-9D87-E842EF0F0FB0}" type="datetimeFigureOut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4708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CBC5-3AFC-4FE4-AD59-70FAF8B8C09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31507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784A-E607-481D-8DD0-4DC981B8D5C4}" type="datetimeFigureOut">
              <a:rPr lang="ko-KR" altLang="en-US" smtClean="0"/>
              <a:pPr/>
              <a:t>2020-02-21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172249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226590" y="9430089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654A0-08DC-4C5E-8716-7BCF586E15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494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6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우리 대학 신입생들을 대상으로 </a:t>
            </a:r>
            <a:r>
              <a:rPr lang="ko-KR" altLang="en-US" dirty="0" err="1" smtClean="0"/>
              <a:t>진로발달</a:t>
            </a:r>
            <a:r>
              <a:rPr lang="ko-KR" altLang="en-US" dirty="0" smtClean="0"/>
              <a:t> 상태를 다양한 영역에서 평가하는 검사를 시행합니다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진로발달</a:t>
            </a:r>
            <a:r>
              <a:rPr lang="ko-KR" altLang="en-US" dirty="0" smtClean="0"/>
              <a:t> 이론을 기초로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발달적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상황적 맥락을 고려하여 </a:t>
            </a:r>
            <a:r>
              <a:rPr lang="ko-KR" altLang="en-US" dirty="0" err="1" smtClean="0"/>
              <a:t>진로발달</a:t>
            </a:r>
            <a:r>
              <a:rPr lang="ko-KR" altLang="en-US" dirty="0" smtClean="0"/>
              <a:t> 정보를 제공하오니</a:t>
            </a:r>
            <a:endParaRPr lang="en-US" altLang="ko-KR" dirty="0" smtClean="0"/>
          </a:p>
          <a:p>
            <a:r>
              <a:rPr lang="ko-KR" altLang="en-US" dirty="0" smtClean="0"/>
              <a:t>많은 참여 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90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또한 여러분의 </a:t>
            </a:r>
            <a:r>
              <a:rPr lang="ko-KR" altLang="en-US" dirty="0" err="1" smtClean="0"/>
              <a:t>취업준비시</a:t>
            </a:r>
            <a:r>
              <a:rPr lang="ko-KR" altLang="en-US" dirty="0" smtClean="0"/>
              <a:t> 도움이 되는 교육장학금에 대해 </a:t>
            </a:r>
            <a:r>
              <a:rPr lang="ko-KR" altLang="en-US" dirty="0" err="1" smtClean="0"/>
              <a:t>안내드리겠습니다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토익등</a:t>
            </a:r>
            <a:r>
              <a:rPr lang="ko-KR" altLang="en-US" dirty="0" smtClean="0"/>
              <a:t> 진로와 취업과 관련된 시험이나 교육프로그램을 이수하는 경우 </a:t>
            </a:r>
            <a:r>
              <a:rPr lang="ko-KR" altLang="en-US" dirty="0" err="1" smtClean="0"/>
              <a:t>응시료나</a:t>
            </a:r>
            <a:r>
              <a:rPr lang="ko-KR" altLang="en-US" dirty="0" smtClean="0"/>
              <a:t> 수강료를 지원 받을 수 있는 제도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신청서류들과 관련된 서류를 구비하여 취업지원팀에 제출하시면 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57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진로취업상담 신청방법 안내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한성대홈페이지 하단에 한성</a:t>
            </a:r>
            <a:r>
              <a:rPr lang="en-US" altLang="ko-KR" baseline="0" dirty="0" smtClean="0"/>
              <a:t> E-</a:t>
            </a:r>
            <a:r>
              <a:rPr lang="ko-KR" altLang="en-US" baseline="0" dirty="0" err="1" smtClean="0"/>
              <a:t>포트리오를</a:t>
            </a:r>
            <a:r>
              <a:rPr lang="ko-KR" altLang="en-US" baseline="0" dirty="0" smtClean="0"/>
              <a:t> 선택하고 학번으로 로그인 하시면 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7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로그인 후 우측에 있는 상담 예약을 클릭하시면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35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본인의 전공분야의 상담 선생님을 선택하고 날짜와 시간을 선택하면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71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신청시에는</a:t>
            </a:r>
            <a:r>
              <a:rPr lang="ko-KR" altLang="en-US" dirty="0" smtClean="0"/>
              <a:t> 상담요청내용을 작성하시면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입사지원서 클리닉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면접클리닉</a:t>
            </a:r>
            <a:r>
              <a:rPr lang="ko-KR" altLang="en-US" dirty="0" smtClean="0"/>
              <a:t> 희망자는 첨부파일을 함께 첨부해주시면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72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취업지원팀에 많은 관심과 적극적인 참여 바랍니다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2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9BE9-87FE-4CD3-AAC5-555F7D7C6015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57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1787-CB05-42FC-810B-09E6417BEB76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88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2D49-1587-41B1-8CC6-8EE0F2B1C119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51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E2-66F0-4AB4-8455-7C732708BF15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5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5801-F52D-4F88-8498-3E98827717F1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1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87A-EC54-4883-B091-E9148CEA401A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81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7EB5-0371-458D-BBD2-BC7CB3564E58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8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95D7-A0E0-4E8C-9B90-59533379353A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7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CAD-89D7-46C7-80CA-43FB4E6C42B4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4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BF31-C58F-446D-8C30-2D07D68B6C71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4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525D-5903-45D3-88BB-C4F1CC45AB1A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21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B60E-E49F-45B1-961A-289A50C25E16}" type="datetime1">
              <a:rPr lang="ko-KR" altLang="en-US" smtClean="0"/>
              <a:t>2020-02-21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25FE-01C7-43D8-896F-57D9704208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69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gle/sjzPDHu4m8z1n8vx6" TargetMode="External"/><Relationship Id="rId4" Type="http://schemas.openxmlformats.org/officeDocument/2006/relationships/hyperlink" Target="https://c11.kr/dfq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8" y="-12275"/>
            <a:ext cx="9170789" cy="68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5812" y="630932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smtClean="0">
                <a:solidFill>
                  <a:schemeClr val="bg1"/>
                </a:solidFill>
                <a:latin typeface="맑은 고딕"/>
                <a:ea typeface="맑은 고딕"/>
              </a:rPr>
              <a:t>취업지원팀</a:t>
            </a:r>
            <a:endParaRPr lang="en-US" altLang="ko-KR" sz="1400" smtClean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290" y="2564904"/>
            <a:ext cx="465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0200" indent="-33020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smtClean="0">
                <a:solidFill>
                  <a:schemeClr val="bg1"/>
                </a:solidFill>
                <a:latin typeface="맑은 고딕"/>
                <a:ea typeface="맑은 고딕"/>
              </a:rPr>
              <a:t>진로 프로그램 안내</a:t>
            </a:r>
            <a:endParaRPr lang="ko-KR" altLang="en-US" sz="4000" kern="0">
              <a:solidFill>
                <a:schemeClr val="bg1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145400"/>
            <a:ext cx="4204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b="1" smtClean="0">
                <a:solidFill>
                  <a:schemeClr val="bg1"/>
                </a:solidFill>
                <a:latin typeface="돋움"/>
                <a:ea typeface="맑은 고딕"/>
              </a:rPr>
              <a:t>신입생 진로발달 진단 검사 안내</a:t>
            </a:r>
            <a:endParaRPr lang="en-US" altLang="ko-KR" sz="2000" b="1" smtClean="0">
              <a:solidFill>
                <a:schemeClr val="bg1"/>
              </a:solidFill>
              <a:latin typeface="돋움"/>
              <a:ea typeface="맑은 고딕"/>
            </a:endParaRPr>
          </a:p>
          <a:p>
            <a:pPr marL="342900" indent="-342900" defTabSz="68580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b="1" smtClean="0">
                <a:solidFill>
                  <a:schemeClr val="bg1"/>
                </a:solidFill>
                <a:latin typeface="돋움"/>
                <a:ea typeface="맑은 고딕"/>
              </a:rPr>
              <a:t>교육장학금 안내</a:t>
            </a:r>
            <a:endParaRPr lang="en-US" altLang="ko-KR" sz="2000" b="1" smtClean="0">
              <a:solidFill>
                <a:schemeClr val="bg1"/>
              </a:solidFill>
              <a:latin typeface="돋움"/>
              <a:ea typeface="맑은 고딕"/>
            </a:endParaRPr>
          </a:p>
          <a:p>
            <a:pPr marL="342900" indent="-342900" defTabSz="68580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ko-KR" sz="2000" b="1" smtClean="0">
                <a:solidFill>
                  <a:schemeClr val="bg1"/>
                </a:solidFill>
                <a:latin typeface="돋움"/>
                <a:ea typeface="맑은 고딕"/>
              </a:rPr>
              <a:t>1:1 </a:t>
            </a:r>
            <a:r>
              <a:rPr lang="ko-KR" altLang="en-US" sz="2000" b="1" smtClean="0">
                <a:solidFill>
                  <a:schemeClr val="bg1"/>
                </a:solidFill>
                <a:latin typeface="돋움"/>
                <a:ea typeface="맑은 고딕"/>
              </a:rPr>
              <a:t>진로상담 신청 안내</a:t>
            </a:r>
            <a:endParaRPr lang="en-US" altLang="ko-KR" sz="2000" b="1" smtClean="0">
              <a:solidFill>
                <a:schemeClr val="bg1"/>
              </a:solidFill>
              <a:latin typeface="돋움"/>
              <a:ea typeface="맑은 고딕"/>
            </a:endParaRPr>
          </a:p>
          <a:p>
            <a:pPr marL="342900" indent="-342900" defTabSz="68580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b="1" smtClean="0">
                <a:solidFill>
                  <a:srgbClr val="CC3300"/>
                </a:solidFill>
                <a:latin typeface="돋움"/>
                <a:ea typeface="맑은 고딕"/>
              </a:rPr>
              <a:t>진로 프로그램 </a:t>
            </a:r>
            <a:r>
              <a:rPr lang="en-US" altLang="ko-KR" sz="2000" b="1" smtClean="0">
                <a:solidFill>
                  <a:srgbClr val="CC3300"/>
                </a:solidFill>
                <a:latin typeface="돋움"/>
                <a:ea typeface="맑은 고딕"/>
              </a:rPr>
              <a:t>: </a:t>
            </a:r>
            <a:r>
              <a:rPr lang="ko-KR" altLang="en-US" sz="2000" b="1" smtClean="0">
                <a:solidFill>
                  <a:srgbClr val="CC3300"/>
                </a:solidFill>
                <a:latin typeface="돋움"/>
                <a:ea typeface="맑은 고딕"/>
              </a:rPr>
              <a:t>안내영상 참조</a:t>
            </a:r>
            <a:endParaRPr lang="en-US" altLang="ko-KR" sz="2000" b="1" dirty="0">
              <a:solidFill>
                <a:srgbClr val="CC3300"/>
              </a:solidFill>
              <a:latin typeface="돋움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25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532" y="1065660"/>
            <a:ext cx="56916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맑은 고딕"/>
                <a:ea typeface="맑은 고딕"/>
              </a:rPr>
              <a:t>진로 </a:t>
            </a:r>
            <a:r>
              <a:rPr lang="ko-KR" altLang="en-US" sz="2100" b="1">
                <a:solidFill>
                  <a:srgbClr val="203864"/>
                </a:solidFill>
                <a:latin typeface="맑은 고딕"/>
                <a:ea typeface="맑은 고딕"/>
              </a:rPr>
              <a:t>및 </a:t>
            </a:r>
            <a:r>
              <a:rPr lang="ko-KR" altLang="en-US" sz="2100" b="1" smtClean="0">
                <a:solidFill>
                  <a:srgbClr val="203864"/>
                </a:solidFill>
                <a:latin typeface="맑은 고딕"/>
                <a:ea typeface="맑은 고딕"/>
              </a:rPr>
              <a:t>취업지원 안내</a:t>
            </a:r>
            <a:endParaRPr lang="en-US" altLang="ko-KR" sz="2100" b="1" dirty="0">
              <a:solidFill>
                <a:srgbClr val="203864"/>
              </a:solidFill>
              <a:latin typeface="맑은 고딕"/>
              <a:ea typeface="맑은 고딕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black"/>
              </a:solidFill>
              <a:latin typeface="돋움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" y="1737942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22" name="평행 사변형 21"/>
          <p:cNvSpPr/>
          <p:nvPr/>
        </p:nvSpPr>
        <p:spPr>
          <a:xfrm>
            <a:off x="262827" y="1737942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500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6958" y="1753242"/>
            <a:ext cx="3648000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>
                <a:solidFill>
                  <a:prstClr val="black"/>
                </a:solidFill>
                <a:latin typeface="맑은 고딕"/>
                <a:ea typeface="맑은 고딕"/>
              </a:rPr>
              <a:t>             </a:t>
            </a:r>
            <a:r>
              <a:rPr lang="ko-KR" altLang="en-US" sz="2000" b="1" smtClean="0">
                <a:solidFill>
                  <a:prstClr val="black"/>
                </a:solidFill>
                <a:latin typeface="+mj-ea"/>
                <a:ea typeface="+mj-ea"/>
              </a:rPr>
              <a:t>진로진단</a:t>
            </a:r>
            <a:r>
              <a:rPr lang="ko-KR" altLang="en-US" sz="2000" b="1" smtClean="0">
                <a:solidFill>
                  <a:prstClr val="black"/>
                </a:solidFill>
                <a:latin typeface="+mj-ea"/>
                <a:ea typeface="+mj-ea"/>
              </a:rPr>
              <a:t>검사 참여하기</a:t>
            </a:r>
            <a:endParaRPr lang="en-US" altLang="ko-KR" sz="1200" b="1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4532" y="1704051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35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356" y="2199637"/>
            <a:ext cx="885800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우리대학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신입생이 참여하는 </a:t>
            </a:r>
            <a:r>
              <a:rPr lang="en-US" altLang="ko-KR" sz="1500" b="1" smtClean="0">
                <a:latin typeface="맑은 고딕"/>
                <a:ea typeface="맑은 고딕"/>
              </a:rPr>
              <a:t>HS </a:t>
            </a:r>
            <a:r>
              <a:rPr lang="ko-KR" altLang="en-US" sz="1500" b="1" smtClean="0">
                <a:latin typeface="맑은 고딕"/>
                <a:ea typeface="맑은 고딕"/>
              </a:rPr>
              <a:t>진로 발달검사에</a:t>
            </a:r>
            <a:r>
              <a:rPr lang="en-US" altLang="ko-KR" sz="1500" b="1" smtClean="0">
                <a:latin typeface="맑은 고딕"/>
                <a:ea typeface="맑은 고딕"/>
              </a:rPr>
              <a:t> </a:t>
            </a:r>
            <a:r>
              <a:rPr lang="ko-KR" altLang="en-US" sz="1500" smtClean="0">
                <a:latin typeface="맑은 고딕"/>
                <a:ea typeface="맑은 고딕"/>
              </a:rPr>
              <a:t>참여해 보세요</a:t>
            </a:r>
            <a:r>
              <a:rPr lang="en-US" altLang="ko-KR" sz="1500" smtClean="0">
                <a:latin typeface="맑은 고딕"/>
                <a:ea typeface="맑은 고딕"/>
              </a:rPr>
              <a:t>.</a:t>
            </a:r>
            <a:endParaRPr lang="en-US" altLang="ko-KR" sz="1500" dirty="0" smtClean="0">
              <a:latin typeface="맑은 고딕"/>
              <a:ea typeface="맑은 고딕"/>
            </a:endParaRPr>
          </a:p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나의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/>
                <a:ea typeface="맑은 고딕"/>
              </a:rPr>
              <a:t>진로 발달 상태를 </a:t>
            </a:r>
            <a:r>
              <a:rPr lang="ko-KR" altLang="en-US" sz="1500" smtClean="0">
                <a:solidFill>
                  <a:srgbClr val="FF0000"/>
                </a:solidFill>
                <a:latin typeface="맑은 고딕"/>
                <a:ea typeface="맑은 고딕"/>
              </a:rPr>
              <a:t>확인하고</a:t>
            </a:r>
            <a:r>
              <a:rPr lang="en-US" altLang="ko-KR" sz="1500" smtClean="0">
                <a:solidFill>
                  <a:prstClr val="black"/>
                </a:solidFill>
                <a:latin typeface="맑은 고딕"/>
                <a:ea typeface="맑은 고딕"/>
              </a:rPr>
              <a:t>,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500" dirty="0" smtClean="0">
                <a:solidFill>
                  <a:prstClr val="black"/>
                </a:solidFill>
                <a:latin typeface="맑은 고딕"/>
                <a:ea typeface="맑은 고딕"/>
              </a:rPr>
              <a:t>진로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발달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특성에 맞는 프로그램을 추천받을 수 있습니다</a:t>
            </a:r>
            <a:r>
              <a:rPr lang="en-US" altLang="ko-KR" sz="1500" smtClean="0">
                <a:solidFill>
                  <a:prstClr val="black"/>
                </a:solidFill>
                <a:latin typeface="맑은 고딕"/>
                <a:ea typeface="맑은 고딕"/>
              </a:rPr>
              <a:t>. </a:t>
            </a:r>
            <a:endParaRPr lang="en-US" altLang="ko-KR" sz="15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1" name="Google Shape;11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360" y="672043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23786"/>
              </p:ext>
            </p:extLst>
          </p:nvPr>
        </p:nvGraphicFramePr>
        <p:xfrm>
          <a:off x="204764" y="3215300"/>
          <a:ext cx="8304754" cy="19370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69396">
                  <a:extLst>
                    <a:ext uri="{9D8B030D-6E8A-4147-A177-3AD203B41FA5}">
                      <a16:colId xmlns:a16="http://schemas.microsoft.com/office/drawing/2014/main" val="640519048"/>
                    </a:ext>
                  </a:extLst>
                </a:gridCol>
                <a:gridCol w="2213832">
                  <a:extLst>
                    <a:ext uri="{9D8B030D-6E8A-4147-A177-3AD203B41FA5}">
                      <a16:colId xmlns:a16="http://schemas.microsoft.com/office/drawing/2014/main" val="535343582"/>
                    </a:ext>
                  </a:extLst>
                </a:gridCol>
                <a:gridCol w="263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237">
                  <a:extLst>
                    <a:ext uri="{9D8B030D-6E8A-4147-A177-3AD203B41FA5}">
                      <a16:colId xmlns:a16="http://schemas.microsoft.com/office/drawing/2014/main" val="3062135546"/>
                    </a:ext>
                  </a:extLst>
                </a:gridCol>
              </a:tblGrid>
              <a:tr h="3825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연번</a:t>
                      </a:r>
                      <a:endParaRPr lang="ko-KR" altLang="en-US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진단명</a:t>
                      </a:r>
                      <a:endParaRPr lang="ko-KR" altLang="en-US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내용</a:t>
                      </a:r>
                      <a:endParaRPr lang="ko-KR" altLang="en-US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검사</a:t>
                      </a:r>
                      <a:r>
                        <a:rPr lang="ko-KR" altLang="en-US" sz="1500" b="1" i="0" u="none" strike="noStrike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실시</a:t>
                      </a:r>
                      <a:r>
                        <a:rPr lang="en-US" altLang="ko-KR" sz="1500" b="1" i="0" u="none" strike="noStrike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ko-KR" altLang="en-US" sz="1500" b="1" i="0" u="none" strike="noStrike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링크</a:t>
                      </a:r>
                      <a:r>
                        <a:rPr lang="en-US" altLang="ko-KR" sz="1500" b="1" i="0" u="none" strike="noStrike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ko-KR" altLang="en-US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소요시간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HS </a:t>
                      </a: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진로발달검사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smtClean="0">
                          <a:latin typeface="+mj-ea"/>
                          <a:ea typeface="+mj-ea"/>
                        </a:rPr>
                        <a:t>나의 진로 발달 특성 발견하기</a:t>
                      </a:r>
                      <a:endParaRPr lang="en-US" altLang="ko-KR" sz="1500" smtClean="0"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smtClean="0">
                          <a:latin typeface="+mj-ea"/>
                          <a:ea typeface="+mj-ea"/>
                        </a:rPr>
                        <a:t>나의 진로 문제 확인하기</a:t>
                      </a:r>
                      <a:endParaRPr lang="en-US" altLang="ko-KR" sz="1500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  <a:hlinkClick r:id="rId4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  <a:hlinkClick r:id="rId4"/>
                        </a:rPr>
                        <a:t>https://c11.kr/dfqf</a:t>
                      </a:r>
                      <a:endParaRPr lang="en-US" altLang="ko-KR" sz="14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5~10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HS</a:t>
                      </a:r>
                      <a:r>
                        <a:rPr lang="ko-KR" alt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진로설계프로그램사전설문</a:t>
                      </a:r>
                      <a:endParaRPr lang="ko-KR" altLang="en-US" sz="15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smtClean="0">
                          <a:latin typeface="+mj-ea"/>
                          <a:ea typeface="+mj-ea"/>
                        </a:rPr>
                        <a:t>나에게 적합한 진로프로그램을 추천받기</a:t>
                      </a:r>
                      <a:endParaRPr lang="en-US" altLang="ko-KR" sz="1500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  <a:hlinkClick r:id="rId5"/>
                        </a:rPr>
                        <a:t>https://forms.gle/sjzPDHu4m8z1n8vx6</a:t>
                      </a:r>
                      <a:endParaRPr lang="en-US" altLang="ko-KR" sz="14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5~10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</a:t>
                      </a:r>
                    </a:p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15043"/>
                  </a:ext>
                </a:extLst>
              </a:tr>
            </a:tbl>
          </a:graphicData>
        </a:graphic>
      </p:graphicFrame>
      <p:sp>
        <p:nvSpPr>
          <p:cNvPr id="18" name="Google Shape;144;p21"/>
          <p:cNvSpPr/>
          <p:nvPr/>
        </p:nvSpPr>
        <p:spPr>
          <a:xfrm>
            <a:off x="9062772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84338" y="5229200"/>
            <a:ext cx="738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smtClean="0">
                <a:solidFill>
                  <a:srgbClr val="203864"/>
                </a:solidFill>
                <a:latin typeface="맑은 고딕"/>
                <a:ea typeface="맑은 고딕"/>
              </a:rPr>
              <a:t>⇒링크접속이 안될 경우 링크 주소 복사 후 인터넷 창에 붙여넣기 후 접속</a:t>
            </a:r>
            <a:endParaRPr lang="en-US" altLang="ko-KR" sz="1600" b="1" dirty="0">
              <a:solidFill>
                <a:srgbClr val="203864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105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532" y="1065660"/>
            <a:ext cx="26052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맑은 고딕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맑은 고딕"/>
              <a:ea typeface="맑은 고딕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black"/>
              </a:solidFill>
              <a:latin typeface="돋움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" y="1737942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22" name="평행 사변형 21"/>
          <p:cNvSpPr/>
          <p:nvPr/>
        </p:nvSpPr>
        <p:spPr>
          <a:xfrm>
            <a:off x="262827" y="1737942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500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6959" y="1753242"/>
            <a:ext cx="2459590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              </a:t>
            </a:r>
            <a:r>
              <a:rPr lang="ko-KR" altLang="en-US" sz="2100" b="1" dirty="0">
                <a:solidFill>
                  <a:prstClr val="black"/>
                </a:solidFill>
                <a:latin typeface="맑은 고딕"/>
                <a:ea typeface="맑은 고딕"/>
              </a:rPr>
              <a:t>교육장학금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4532" y="1704051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35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239" y="2233528"/>
            <a:ext cx="7689316" cy="44319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1500" dirty="0">
                <a:solidFill>
                  <a:srgbClr val="C00000"/>
                </a:solidFill>
                <a:latin typeface="맑은 고딕"/>
                <a:ea typeface="맑은 고딕"/>
              </a:rPr>
              <a:t>진로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와 </a:t>
            </a:r>
            <a:r>
              <a:rPr lang="ko-KR" altLang="en-US" sz="1500" dirty="0">
                <a:solidFill>
                  <a:srgbClr val="C00000"/>
                </a:solidFill>
                <a:latin typeface="맑은 고딕"/>
                <a:ea typeface="맑은 고딕"/>
              </a:rPr>
              <a:t>관련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된 경력개발을 위해 각종 교육훈련성 프로그램을 이수하거나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자격증 시험에 응시하는 경우 </a:t>
            </a:r>
            <a:r>
              <a:rPr lang="ko-KR" altLang="en-US" sz="1500" dirty="0">
                <a:solidFill>
                  <a:srgbClr val="C00000"/>
                </a:solidFill>
                <a:latin typeface="맑은 고딕"/>
                <a:ea typeface="맑은 고딕"/>
              </a:rPr>
              <a:t>수강료와 응시료를 지원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하는 제도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한도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총 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100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만원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50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500" smtClean="0">
                <a:solidFill>
                  <a:srgbClr val="C00000"/>
                </a:solidFill>
                <a:latin typeface="맑은 고딕"/>
              </a:rPr>
              <a:t>편입생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</a:rPr>
              <a:t>은 </a:t>
            </a:r>
            <a:r>
              <a:rPr lang="en-US" altLang="ko-KR" sz="1500" b="1">
                <a:solidFill>
                  <a:srgbClr val="C00000"/>
                </a:solidFill>
                <a:latin typeface="맑은 고딕"/>
              </a:rPr>
              <a:t>50</a:t>
            </a:r>
            <a:r>
              <a:rPr lang="ko-KR" altLang="en-US" sz="1500" b="1" smtClean="0">
                <a:solidFill>
                  <a:srgbClr val="C00000"/>
                </a:solidFill>
                <a:latin typeface="맑은 고딕"/>
              </a:rPr>
              <a:t>만원</a:t>
            </a:r>
            <a:r>
              <a:rPr lang="en-US" altLang="ko-KR" sz="1500" b="1" smtClean="0">
                <a:solidFill>
                  <a:srgbClr val="C00000"/>
                </a:solidFill>
                <a:latin typeface="맑은 고딕"/>
              </a:rPr>
              <a:t>)</a:t>
            </a:r>
            <a:r>
              <a:rPr lang="ko-KR" altLang="en-US" sz="1500" b="1" smtClean="0">
                <a:solidFill>
                  <a:srgbClr val="C00000"/>
                </a:solidFill>
                <a:latin typeface="맑은 고딕"/>
              </a:rPr>
              <a:t> 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 sz="1500" dirty="0">
                <a:solidFill>
                  <a:srgbClr val="C00000"/>
                </a:solidFill>
                <a:latin typeface="맑은 고딕"/>
                <a:ea typeface="맑은 고딕"/>
              </a:rPr>
              <a:t>신청 전 준비절차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: 1)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지도교수 상담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                            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2) 3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종 직업심리검사 수행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or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진로상담부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1:1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개인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500" dirty="0" smtClean="0">
                <a:solidFill>
                  <a:prstClr val="black"/>
                </a:solidFill>
                <a:latin typeface="맑은 고딕"/>
                <a:ea typeface="맑은 고딕"/>
              </a:rPr>
              <a:t>상담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                             3)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진로계획서 제출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종합정보시스템 내에 입력</a:t>
            </a:r>
            <a:r>
              <a:rPr lang="en-US" altLang="ko-KR" sz="1500" dirty="0" smtClean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smtClean="0">
                <a:latin typeface="맑은 고딕"/>
                <a:ea typeface="맑은 고딕"/>
              </a:rPr>
              <a:t> ※ </a:t>
            </a:r>
            <a:r>
              <a:rPr lang="en-US" altLang="ko-KR" sz="1200" dirty="0" smtClean="0">
                <a:latin typeface="맑은 고딕"/>
                <a:ea typeface="맑은 고딕"/>
              </a:rPr>
              <a:t>3</a:t>
            </a:r>
            <a:r>
              <a:rPr lang="ko-KR" altLang="en-US" sz="1200" dirty="0" smtClean="0">
                <a:latin typeface="맑은 고딕"/>
                <a:ea typeface="맑은 고딕"/>
              </a:rPr>
              <a:t>종 직업심리검사</a:t>
            </a:r>
            <a:r>
              <a:rPr lang="en-US" altLang="ko-KR" sz="1200" dirty="0" smtClean="0">
                <a:latin typeface="맑은 고딕"/>
                <a:ea typeface="맑은 고딕"/>
              </a:rPr>
              <a:t>:</a:t>
            </a:r>
            <a:r>
              <a:rPr lang="ko-KR" altLang="en-US" sz="1200" dirty="0" smtClean="0">
                <a:latin typeface="맑은 고딕"/>
                <a:ea typeface="맑은 고딕"/>
              </a:rPr>
              <a:t>  가</a:t>
            </a:r>
            <a:r>
              <a:rPr lang="en-US" altLang="ko-KR" sz="1200" dirty="0" smtClean="0">
                <a:latin typeface="맑은 고딕"/>
                <a:ea typeface="맑은 고딕"/>
              </a:rPr>
              <a:t>. </a:t>
            </a:r>
            <a:r>
              <a:rPr lang="ko-KR" altLang="en-US" sz="1200" dirty="0" err="1" smtClean="0">
                <a:latin typeface="맑은 고딕"/>
                <a:ea typeface="맑은 고딕"/>
              </a:rPr>
              <a:t>직업선호도</a:t>
            </a:r>
            <a:r>
              <a:rPr lang="ko-KR" altLang="en-US" sz="1200" dirty="0" smtClean="0">
                <a:latin typeface="맑은 고딕"/>
                <a:ea typeface="맑은 고딕"/>
              </a:rPr>
              <a:t> 검사 </a:t>
            </a:r>
            <a:r>
              <a:rPr lang="en-US" altLang="ko-KR" sz="1200" smtClean="0">
                <a:latin typeface="맑은 고딕"/>
                <a:ea typeface="맑은 고딕"/>
              </a:rPr>
              <a:t>L</a:t>
            </a:r>
            <a:r>
              <a:rPr lang="ko-KR" altLang="en-US" sz="1200" smtClean="0">
                <a:latin typeface="맑은 고딕"/>
                <a:ea typeface="맑은 고딕"/>
              </a:rPr>
              <a:t>형</a:t>
            </a:r>
            <a:r>
              <a:rPr lang="en-US" altLang="ko-KR" sz="1200">
                <a:latin typeface="맑은 고딕"/>
                <a:ea typeface="맑은 고딕"/>
              </a:rPr>
              <a:t> </a:t>
            </a:r>
            <a:endParaRPr lang="en-US" altLang="ko-KR" sz="1200" dirty="0" smtClean="0">
              <a:latin typeface="맑은 고딕"/>
              <a:ea typeface="맑은 고딕"/>
            </a:endParaRP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>
                <a:latin typeface="맑은 고딕"/>
                <a:ea typeface="맑은 고딕"/>
              </a:rPr>
              <a:t> </a:t>
            </a:r>
            <a:r>
              <a:rPr lang="en-US" altLang="ko-KR" sz="1200" smtClean="0">
                <a:latin typeface="맑은 고딕"/>
                <a:ea typeface="맑은 고딕"/>
              </a:rPr>
              <a:t>      </a:t>
            </a:r>
            <a:r>
              <a:rPr lang="en-US" altLang="ko-KR" sz="1200" smtClean="0">
                <a:latin typeface="맑은 고딕"/>
                <a:ea typeface="맑은 고딕"/>
              </a:rPr>
              <a:t>                      </a:t>
            </a:r>
            <a:r>
              <a:rPr lang="ko-KR" altLang="en-US" sz="1200" dirty="0" smtClean="0">
                <a:latin typeface="맑은 고딕"/>
                <a:ea typeface="맑은 고딕"/>
              </a:rPr>
              <a:t>나</a:t>
            </a:r>
            <a:r>
              <a:rPr lang="en-US" altLang="ko-KR" sz="1200" dirty="0" smtClean="0">
                <a:latin typeface="맑은 고딕"/>
                <a:ea typeface="맑은 고딕"/>
              </a:rPr>
              <a:t>. </a:t>
            </a:r>
            <a:r>
              <a:rPr lang="ko-KR" altLang="en-US" sz="1200" dirty="0" err="1" smtClean="0">
                <a:latin typeface="맑은 고딕"/>
                <a:ea typeface="맑은 고딕"/>
              </a:rPr>
              <a:t>직업가치관</a:t>
            </a:r>
            <a:r>
              <a:rPr lang="ko-KR" altLang="en-US" sz="1200" dirty="0" smtClean="0">
                <a:latin typeface="맑은 고딕"/>
                <a:ea typeface="맑은 고딕"/>
              </a:rPr>
              <a:t> 검사</a:t>
            </a:r>
            <a:endParaRPr lang="en-US" altLang="ko-KR" sz="1200" dirty="0" smtClean="0">
              <a:latin typeface="맑은 고딕"/>
              <a:ea typeface="맑은 고딕"/>
            </a:endParaRPr>
          </a:p>
          <a:p>
            <a:pPr marL="342900" lvl="1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smtClean="0">
                <a:latin typeface="맑은 고딕"/>
                <a:ea typeface="맑은 고딕"/>
              </a:rPr>
              <a:t>               </a:t>
            </a:r>
            <a:r>
              <a:rPr lang="en-US" altLang="ko-KR" sz="1200" smtClean="0">
                <a:latin typeface="맑은 고딕"/>
                <a:ea typeface="맑은 고딕"/>
              </a:rPr>
              <a:t>              </a:t>
            </a:r>
            <a:r>
              <a:rPr lang="ko-KR" altLang="en-US" sz="1200" dirty="0" smtClean="0">
                <a:latin typeface="맑은 고딕"/>
                <a:ea typeface="맑은 고딕"/>
              </a:rPr>
              <a:t>다</a:t>
            </a:r>
            <a:r>
              <a:rPr lang="en-US" altLang="ko-KR" sz="1200" dirty="0" smtClean="0">
                <a:latin typeface="맑은 고딕"/>
                <a:ea typeface="맑은 고딕"/>
              </a:rPr>
              <a:t>. </a:t>
            </a:r>
            <a:r>
              <a:rPr lang="ko-KR" altLang="en-US" sz="1200" dirty="0" smtClean="0">
                <a:latin typeface="맑은 고딕"/>
                <a:ea typeface="맑은 고딕"/>
              </a:rPr>
              <a:t>대학생 </a:t>
            </a:r>
            <a:r>
              <a:rPr lang="ko-KR" altLang="en-US" sz="1200" dirty="0" err="1" smtClean="0">
                <a:latin typeface="맑은 고딕"/>
                <a:ea typeface="맑은 고딕"/>
              </a:rPr>
              <a:t>진로준비도</a:t>
            </a:r>
            <a:r>
              <a:rPr lang="ko-KR" altLang="en-US" sz="1200" dirty="0" smtClean="0">
                <a:latin typeface="맑은 고딕"/>
                <a:ea typeface="맑은 고딕"/>
              </a:rPr>
              <a:t> 검사</a:t>
            </a:r>
            <a:endParaRPr lang="en-US" altLang="ko-KR" sz="1200" dirty="0" smtClean="0">
              <a:latin typeface="맑은 고딕"/>
              <a:ea typeface="맑은 고딕"/>
            </a:endParaRPr>
          </a:p>
          <a:p>
            <a:pPr marL="600075" lvl="1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워크넷</a:t>
            </a:r>
            <a:r>
              <a:rPr lang="en-US" altLang="ko-KR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-&gt;</a:t>
            </a:r>
            <a:r>
              <a:rPr lang="ko-KR" altLang="en-US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직업심리검사</a:t>
            </a:r>
            <a:r>
              <a:rPr lang="en-US" altLang="ko-KR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-&gt;</a:t>
            </a:r>
            <a:r>
              <a:rPr lang="ko-KR" altLang="en-US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성인용직업심리검사</a:t>
            </a:r>
            <a:r>
              <a:rPr lang="en-US" altLang="ko-KR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-&gt;3</a:t>
            </a:r>
            <a:r>
              <a:rPr lang="ko-KR" altLang="en-US" sz="1500" b="1" smtClean="0">
                <a:solidFill>
                  <a:srgbClr val="CC3300"/>
                </a:solidFill>
                <a:latin typeface="맑은 고딕"/>
                <a:ea typeface="맑은 고딕"/>
              </a:rPr>
              <a:t>종 직업심리검사 수행 후 출력</a:t>
            </a:r>
            <a:endParaRPr lang="en-US" altLang="ko-KR" sz="1500" b="1" dirty="0">
              <a:solidFill>
                <a:srgbClr val="CC3300"/>
              </a:solidFill>
              <a:latin typeface="맑은 고딕"/>
              <a:ea typeface="맑은 고딕"/>
            </a:endParaRPr>
          </a:p>
        </p:txBody>
      </p:sp>
      <p:pic>
        <p:nvPicPr>
          <p:cNvPr id="11" name="Google Shape;11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360" y="672043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4;p21"/>
          <p:cNvSpPr/>
          <p:nvPr/>
        </p:nvSpPr>
        <p:spPr>
          <a:xfrm>
            <a:off x="0" y="850464"/>
            <a:ext cx="45719" cy="567488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1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72353" y="1612967"/>
            <a:ext cx="36984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포트폴리오로 진로</a:t>
            </a: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취업상담 신청방법</a:t>
            </a:r>
            <a:endParaRPr lang="en-US" altLang="ko-KR" sz="1500" b="1" dirty="0">
              <a:solidFill>
                <a:srgbClr val="E7E6E6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평행 사변형 5"/>
          <p:cNvSpPr/>
          <p:nvPr/>
        </p:nvSpPr>
        <p:spPr>
          <a:xfrm>
            <a:off x="262826" y="1564405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564405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45217"/>
          <a:stretch/>
        </p:blipFill>
        <p:spPr>
          <a:xfrm>
            <a:off x="141713" y="1999477"/>
            <a:ext cx="5417279" cy="37904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r="24498"/>
          <a:stretch/>
        </p:blipFill>
        <p:spPr>
          <a:xfrm>
            <a:off x="4214634" y="1987639"/>
            <a:ext cx="4717494" cy="3814160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>
            <a:off x="141713" y="4962550"/>
            <a:ext cx="1846234" cy="86527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1. 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홈페이지에서 한성 </a:t>
            </a:r>
            <a:endParaRPr lang="en-US" altLang="ko-KR" sz="120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e-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포트폴리오 클릭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3127917" y="2634733"/>
            <a:ext cx="1258484" cy="86527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2. 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로그인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81632" y="1569634"/>
            <a:ext cx="3539270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smtClean="0">
                <a:solidFill>
                  <a:prstClr val="black"/>
                </a:solidFill>
                <a:latin typeface="맑은 고딕"/>
                <a:ea typeface="맑은 고딕"/>
              </a:rPr>
              <a:t>1:1 </a:t>
            </a:r>
            <a:r>
              <a:rPr lang="ko-KR" altLang="en-US" sz="1500" b="1" smtClean="0">
                <a:solidFill>
                  <a:prstClr val="black"/>
                </a:solidFill>
                <a:latin typeface="맑은 고딕"/>
                <a:ea typeface="맑은 고딕"/>
              </a:rPr>
              <a:t>진로 상담 신청 하기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87304" y="1516892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532" y="1065660"/>
            <a:ext cx="2592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돋움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돋움"/>
              <a:ea typeface="맑은 고딕"/>
            </a:endParaRPr>
          </a:p>
        </p:txBody>
      </p:sp>
      <p:pic>
        <p:nvPicPr>
          <p:cNvPr id="16" name="Google Shape;112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2360" y="717108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2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b="22936"/>
          <a:stretch/>
        </p:blipFill>
        <p:spPr>
          <a:xfrm>
            <a:off x="204763" y="2105042"/>
            <a:ext cx="8617406" cy="3669896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6233869" y="3147690"/>
            <a:ext cx="1846234" cy="86527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3. 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로그인 후 </a:t>
            </a:r>
            <a:endParaRPr lang="en-US" altLang="ko-KR" sz="120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상담예약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362521" y="3303807"/>
            <a:ext cx="1846234" cy="86527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3. 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로그인 후 </a:t>
            </a:r>
            <a:endParaRPr lang="en-US" altLang="ko-KR" sz="120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상담예약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532" y="1065660"/>
            <a:ext cx="2592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돋움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돋움"/>
              <a:ea typeface="맑은 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72353" y="1612967"/>
            <a:ext cx="36984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포트폴리오로 진로</a:t>
            </a: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취업상담 신청방법</a:t>
            </a:r>
            <a:endParaRPr lang="en-US" altLang="ko-KR" sz="1500" b="1" dirty="0">
              <a:solidFill>
                <a:srgbClr val="E7E6E6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평행 사변형 17"/>
          <p:cNvSpPr/>
          <p:nvPr/>
        </p:nvSpPr>
        <p:spPr>
          <a:xfrm>
            <a:off x="262826" y="1564405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1564405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81631" y="1569634"/>
            <a:ext cx="2998471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>
                <a:solidFill>
                  <a:prstClr val="black"/>
                </a:solidFill>
                <a:latin typeface="맑은 고딕"/>
                <a:ea typeface="맑은 고딕"/>
              </a:rPr>
              <a:t>         </a:t>
            </a:r>
            <a:r>
              <a:rPr lang="en-US" altLang="ko-KR" sz="1500" b="1" smtClean="0">
                <a:solidFill>
                  <a:prstClr val="black"/>
                </a:solidFill>
                <a:latin typeface="맑은 고딕"/>
              </a:rPr>
              <a:t>1:1 </a:t>
            </a:r>
            <a:r>
              <a:rPr lang="ko-KR" altLang="en-US" sz="1500" b="1" smtClean="0">
                <a:solidFill>
                  <a:prstClr val="black"/>
                </a:solidFill>
                <a:latin typeface="맑은 고딕"/>
              </a:rPr>
              <a:t>진로상담 </a:t>
            </a:r>
            <a:r>
              <a:rPr lang="ko-KR" altLang="en-US" sz="1500" b="1">
                <a:solidFill>
                  <a:prstClr val="black"/>
                </a:solidFill>
                <a:latin typeface="맑은 고딕"/>
              </a:rPr>
              <a:t>신청 </a:t>
            </a:r>
            <a:r>
              <a:rPr lang="ko-KR" altLang="en-US" sz="1500" b="1" smtClean="0">
                <a:solidFill>
                  <a:prstClr val="black"/>
                </a:solidFill>
                <a:latin typeface="맑은 고딕"/>
              </a:rPr>
              <a:t>하기</a:t>
            </a:r>
            <a:endParaRPr lang="ko-KR" altLang="en-US" sz="15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987304" y="1516892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pic>
        <p:nvPicPr>
          <p:cNvPr id="13" name="Google Shape;112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476" y="1158775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9" y="1947756"/>
            <a:ext cx="4064110" cy="39193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t="40819"/>
          <a:stretch/>
        </p:blipFill>
        <p:spPr>
          <a:xfrm>
            <a:off x="4071055" y="2368588"/>
            <a:ext cx="4881068" cy="3441854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22255" y="2206702"/>
            <a:ext cx="1029921" cy="1114087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1" dirty="0">
                <a:solidFill>
                  <a:srgbClr val="FFFF00"/>
                </a:solidFill>
                <a:latin typeface="돋움"/>
                <a:ea typeface="맑은 고딕"/>
              </a:rPr>
              <a:t>4. </a:t>
            </a:r>
            <a:r>
              <a:rPr lang="ko-KR" altLang="en-US" sz="1050" b="1" dirty="0">
                <a:solidFill>
                  <a:srgbClr val="FFFF00"/>
                </a:solidFill>
                <a:latin typeface="돋움"/>
                <a:ea typeface="맑은 고딕"/>
              </a:rPr>
              <a:t>진로</a:t>
            </a:r>
            <a:endParaRPr lang="en-US" altLang="ko-KR" sz="105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050" b="1" dirty="0">
                <a:solidFill>
                  <a:srgbClr val="FFFF00"/>
                </a:solidFill>
                <a:latin typeface="돋움"/>
                <a:ea typeface="맑은 고딕"/>
              </a:rPr>
              <a:t>취업상담 </a:t>
            </a:r>
            <a:r>
              <a:rPr lang="en-US" altLang="ko-KR" sz="1050" b="1" dirty="0">
                <a:solidFill>
                  <a:srgbClr val="FFFF00"/>
                </a:solidFill>
                <a:latin typeface="돋움"/>
                <a:ea typeface="맑은 고딕"/>
              </a:rPr>
              <a:t>tap</a:t>
            </a:r>
            <a:endParaRPr lang="ko-KR" altLang="en-US" sz="1050" b="1" dirty="0">
              <a:solidFill>
                <a:srgbClr val="FFFF00"/>
              </a:solidFill>
              <a:latin typeface="돋움"/>
              <a:ea typeface="맑은 고딕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328725" y="2331107"/>
            <a:ext cx="1846234" cy="86527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srgbClr val="FFFF00"/>
                </a:solidFill>
                <a:latin typeface="돋움"/>
                <a:ea typeface="맑은 고딕"/>
              </a:rPr>
              <a:t>6. </a:t>
            </a:r>
            <a:r>
              <a:rPr lang="ko-KR" altLang="en-US" sz="1200" b="1" dirty="0">
                <a:solidFill>
                  <a:srgbClr val="FFFF00"/>
                </a:solidFill>
                <a:latin typeface="돋움"/>
                <a:ea typeface="맑은 고딕"/>
              </a:rPr>
              <a:t>상담일자 선택</a:t>
            </a:r>
          </a:p>
        </p:txBody>
      </p:sp>
      <p:sp>
        <p:nvSpPr>
          <p:cNvPr id="11" name="아래쪽 화살표 10"/>
          <p:cNvSpPr/>
          <p:nvPr/>
        </p:nvSpPr>
        <p:spPr>
          <a:xfrm>
            <a:off x="1584216" y="3156476"/>
            <a:ext cx="1705332" cy="77231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1" dirty="0">
                <a:solidFill>
                  <a:srgbClr val="FFFF00"/>
                </a:solidFill>
                <a:latin typeface="돋움"/>
                <a:ea typeface="맑은 고딕"/>
              </a:rPr>
              <a:t>5. </a:t>
            </a:r>
            <a:r>
              <a:rPr lang="ko-KR" altLang="en-US" sz="1050" b="1" dirty="0">
                <a:solidFill>
                  <a:srgbClr val="FFFF00"/>
                </a:solidFill>
                <a:latin typeface="돋움"/>
                <a:ea typeface="맑은 고딕"/>
              </a:rPr>
              <a:t>원하는 상담사클릭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532" y="1065660"/>
            <a:ext cx="2592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돋움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돋움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8742" y="1618340"/>
            <a:ext cx="36984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포트폴리오로 진로</a:t>
            </a: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취업상담 신청방법</a:t>
            </a:r>
            <a:endParaRPr lang="en-US" altLang="ko-KR" sz="1500" b="1" dirty="0">
              <a:solidFill>
                <a:srgbClr val="E7E6E6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평행 사변형 19"/>
          <p:cNvSpPr/>
          <p:nvPr/>
        </p:nvSpPr>
        <p:spPr>
          <a:xfrm>
            <a:off x="262826" y="1564405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564405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87303" y="1565578"/>
            <a:ext cx="3414393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350" b="1">
                <a:solidFill>
                  <a:prstClr val="black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400" b="1" smtClean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sz="1400" b="1">
                <a:solidFill>
                  <a:prstClr val="black"/>
                </a:solidFill>
                <a:latin typeface="맑은 고딕"/>
              </a:rPr>
              <a:t>1:1 </a:t>
            </a:r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진로상담 신청 하기</a:t>
            </a:r>
            <a:endParaRPr lang="ko-KR" altLang="en-US" sz="135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892975" y="1512837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05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sp>
        <p:nvSpPr>
          <p:cNvPr id="16" name="아래쪽 화살표 15"/>
          <p:cNvSpPr/>
          <p:nvPr/>
        </p:nvSpPr>
        <p:spPr>
          <a:xfrm>
            <a:off x="6620192" y="1819999"/>
            <a:ext cx="2186484" cy="94374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1" dirty="0">
                <a:solidFill>
                  <a:srgbClr val="FFFF00"/>
                </a:solidFill>
                <a:latin typeface="돋움"/>
                <a:ea typeface="맑은 고딕"/>
              </a:rPr>
              <a:t>7. </a:t>
            </a:r>
            <a:r>
              <a:rPr lang="ko-KR" altLang="en-US" sz="1050" b="1" dirty="0">
                <a:solidFill>
                  <a:srgbClr val="FFFF00"/>
                </a:solidFill>
                <a:latin typeface="돋움"/>
                <a:ea typeface="맑은 고딕"/>
              </a:rPr>
              <a:t>신청 가능한 시간 확인 후 </a:t>
            </a:r>
            <a:endParaRPr lang="en-US" altLang="ko-KR" sz="105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050" b="1" dirty="0">
                <a:solidFill>
                  <a:srgbClr val="FFFF00"/>
                </a:solidFill>
                <a:latin typeface="돋움"/>
                <a:ea typeface="맑은 고딕"/>
              </a:rPr>
              <a:t>신청클릭</a:t>
            </a:r>
          </a:p>
        </p:txBody>
      </p:sp>
      <p:pic>
        <p:nvPicPr>
          <p:cNvPr id="17" name="Google Shape;112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2360" y="606614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29" y="2091188"/>
            <a:ext cx="2883024" cy="3634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1222986" y="2906287"/>
            <a:ext cx="2574005" cy="1931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0" name="아래쪽 화살표 9"/>
          <p:cNvSpPr/>
          <p:nvPr/>
        </p:nvSpPr>
        <p:spPr>
          <a:xfrm rot="5400000">
            <a:off x="5587588" y="2372112"/>
            <a:ext cx="1660139" cy="4183722"/>
          </a:xfrm>
          <a:prstGeom prst="downArrow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60226" y="4066711"/>
            <a:ext cx="3349293" cy="7945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350" b="1" dirty="0">
                <a:solidFill>
                  <a:prstClr val="white"/>
                </a:solidFill>
                <a:latin typeface="돋움"/>
                <a:ea typeface="맑은 고딕"/>
              </a:rPr>
              <a:t>8. </a:t>
            </a:r>
            <a:r>
              <a:rPr lang="ko-KR" altLang="en-US" sz="1350" b="1" dirty="0">
                <a:solidFill>
                  <a:prstClr val="white"/>
                </a:solidFill>
                <a:latin typeface="돋움"/>
                <a:ea typeface="맑은 고딕"/>
              </a:rPr>
              <a:t>상담요청내용 작성 후 신청하기 클릭</a:t>
            </a:r>
            <a:r>
              <a:rPr lang="en-US" altLang="ko-KR" sz="1350" b="1" dirty="0">
                <a:solidFill>
                  <a:prstClr val="white"/>
                </a:solidFill>
                <a:latin typeface="돋움"/>
                <a:ea typeface="맑은 고딕"/>
              </a:rPr>
              <a:t>!!</a:t>
            </a: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350" b="1" dirty="0">
                <a:solidFill>
                  <a:srgbClr val="FFFF00"/>
                </a:solidFill>
                <a:latin typeface="돋움"/>
                <a:ea typeface="맑은 고딕"/>
              </a:rPr>
              <a:t>이력서</a:t>
            </a:r>
            <a:r>
              <a:rPr lang="en-US" altLang="ko-KR" sz="1350" b="1" dirty="0">
                <a:solidFill>
                  <a:srgbClr val="FFFF00"/>
                </a:solidFill>
                <a:latin typeface="돋움"/>
                <a:ea typeface="맑은 고딕"/>
              </a:rPr>
              <a:t>, </a:t>
            </a:r>
            <a:r>
              <a:rPr lang="ko-KR" altLang="en-US" sz="1350" b="1" dirty="0">
                <a:solidFill>
                  <a:srgbClr val="FFFF00"/>
                </a:solidFill>
                <a:latin typeface="돋움"/>
                <a:ea typeface="맑은 고딕"/>
              </a:rPr>
              <a:t>면접 신청 일 경우 첨부파일에 </a:t>
            </a:r>
            <a:endParaRPr lang="en-US" altLang="ko-KR" sz="1350" b="1" dirty="0">
              <a:solidFill>
                <a:srgbClr val="FFFF00"/>
              </a:solidFill>
              <a:latin typeface="돋움"/>
              <a:ea typeface="맑은 고딕"/>
            </a:endParaRPr>
          </a:p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350" b="1" dirty="0">
                <a:solidFill>
                  <a:srgbClr val="FFFF00"/>
                </a:solidFill>
                <a:latin typeface="돋움"/>
                <a:ea typeface="맑은 고딕"/>
              </a:rPr>
              <a:t>입사지원서 올려주세요</a:t>
            </a:r>
            <a:r>
              <a:rPr lang="en-US" altLang="ko-KR" sz="1350" b="1" dirty="0">
                <a:solidFill>
                  <a:srgbClr val="FFFF00"/>
                </a:solidFill>
                <a:latin typeface="돋움"/>
                <a:ea typeface="맑은 고딕"/>
              </a:rPr>
              <a:t>.</a:t>
            </a:r>
            <a:endParaRPr lang="ko-KR" altLang="en-US" sz="1350" b="1" dirty="0">
              <a:solidFill>
                <a:srgbClr val="FFFF00"/>
              </a:solidFill>
              <a:latin typeface="돋움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32" y="1065660"/>
            <a:ext cx="2592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돋움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돋움"/>
              <a:ea typeface="맑은 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66238" y="1606993"/>
            <a:ext cx="36984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포트폴리오로 진로</a:t>
            </a:r>
            <a:r>
              <a:rPr lang="en-US" altLang="ko-KR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취업상담 신청방법</a:t>
            </a:r>
            <a:endParaRPr lang="en-US" altLang="ko-KR" sz="1500" b="1" dirty="0">
              <a:solidFill>
                <a:srgbClr val="E7E6E6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평행 사변형 16"/>
          <p:cNvSpPr/>
          <p:nvPr/>
        </p:nvSpPr>
        <p:spPr>
          <a:xfrm>
            <a:off x="262826" y="1564405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1564405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81631" y="1569634"/>
            <a:ext cx="3427887" cy="381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sz="1500" b="1" smtClean="0">
                <a:solidFill>
                  <a:prstClr val="black"/>
                </a:solidFill>
                <a:latin typeface="맑은 고딕"/>
              </a:rPr>
              <a:t>     1:1 </a:t>
            </a:r>
            <a:r>
              <a:rPr lang="ko-KR" altLang="en-US" sz="1500" b="1">
                <a:solidFill>
                  <a:prstClr val="black"/>
                </a:solidFill>
                <a:latin typeface="맑은 고딕"/>
              </a:rPr>
              <a:t>진로상담 신청 하기</a:t>
            </a:r>
            <a:endParaRPr lang="ko-KR" altLang="en-US" sz="15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87304" y="1516892"/>
            <a:ext cx="702078" cy="480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prstClr val="white"/>
                </a:solidFill>
                <a:latin typeface="맑은 고딕"/>
                <a:ea typeface="맑은 고딕"/>
              </a:rPr>
              <a:t>공통</a:t>
            </a:r>
          </a:p>
        </p:txBody>
      </p:sp>
      <p:pic>
        <p:nvPicPr>
          <p:cNvPr id="14" name="Google Shape;112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334" y="699444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2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67" y="1937936"/>
            <a:ext cx="6900086" cy="4805044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263283" y="1458075"/>
            <a:ext cx="8246236" cy="0"/>
          </a:xfrm>
          <a:prstGeom prst="line">
            <a:avLst/>
          </a:prstGeom>
          <a:ln w="19050">
            <a:solidFill>
              <a:srgbClr val="8FA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43298" y="1735517"/>
            <a:ext cx="42290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100" b="1" dirty="0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진로 및 취업지원 프로그램 </a:t>
            </a:r>
            <a:r>
              <a:rPr lang="ko-KR" altLang="en-US" sz="2100" b="1">
                <a:solidFill>
                  <a:srgbClr val="E7E6E6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 </a:t>
            </a:r>
            <a:endParaRPr lang="en-US" altLang="ko-KR" sz="2100" b="1" dirty="0">
              <a:solidFill>
                <a:srgbClr val="E7E6E6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평행 사변형 5"/>
          <p:cNvSpPr/>
          <p:nvPr/>
        </p:nvSpPr>
        <p:spPr>
          <a:xfrm>
            <a:off x="262827" y="1737942"/>
            <a:ext cx="403412" cy="397205"/>
          </a:xfrm>
          <a:prstGeom prst="parallelogram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1737942"/>
            <a:ext cx="409527" cy="397205"/>
          </a:xfrm>
          <a:prstGeom prst="rect">
            <a:avLst/>
          </a:prstGeom>
          <a:solidFill>
            <a:srgbClr val="08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350" dirty="0">
              <a:solidFill>
                <a:prstClr val="white"/>
              </a:solidFill>
              <a:latin typeface="돋움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362" y="2405374"/>
            <a:ext cx="7179314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dirty="0">
                <a:solidFill>
                  <a:srgbClr val="C00000"/>
                </a:solidFill>
                <a:latin typeface="맑은 고딕"/>
                <a:ea typeface="맑은 고딕"/>
              </a:rPr>
              <a:t>취업지원팀 </a:t>
            </a:r>
            <a:r>
              <a:rPr lang="en-US" altLang="ko-KR" b="1" dirty="0">
                <a:solidFill>
                  <a:srgbClr val="C00000"/>
                </a:solidFill>
                <a:latin typeface="맑은 고딕"/>
                <a:ea typeface="맑은 고딕"/>
              </a:rPr>
              <a:t>/ </a:t>
            </a:r>
            <a:r>
              <a:rPr lang="ko-KR" altLang="en-US" b="1" dirty="0">
                <a:solidFill>
                  <a:srgbClr val="C00000"/>
                </a:solidFill>
                <a:latin typeface="맑은 고딕"/>
                <a:ea typeface="맑은 고딕"/>
              </a:rPr>
              <a:t>진로상담부</a:t>
            </a:r>
            <a:endParaRPr lang="en-US" altLang="ko-KR" sz="1500" b="1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57175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prstClr val="black"/>
                </a:solidFill>
                <a:latin typeface="맑은 고딕"/>
                <a:ea typeface="맑은 고딕"/>
              </a:rPr>
              <a:t>사무실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/>
              </a:rPr>
              <a:t>상상관 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B104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/>
              </a:rPr>
              <a:t>호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/>
              </a:rPr>
              <a:t>진로상담부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), B105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/>
              </a:rPr>
              <a:t>호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/>
              </a:rPr>
              <a:t>취업지원팀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  <a:p>
            <a:pPr marL="257175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rgbClr val="7030A0"/>
                </a:solidFill>
                <a:latin typeface="맑은 고딕"/>
                <a:ea typeface="맑은 고딕"/>
              </a:rPr>
              <a:t>취업지원팀 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  <a:ea typeface="맑은 고딕"/>
              </a:rPr>
              <a:t>연락처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: 02) 760-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4295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   </a:t>
            </a:r>
          </a:p>
          <a:p>
            <a:pPr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             ex)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교육장학금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진로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멘토링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상시진로지도시스템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문의 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57175" indent="-257175"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rgbClr val="7030A0"/>
                </a:solidFill>
                <a:latin typeface="맑은 고딕"/>
                <a:ea typeface="맑은 고딕"/>
              </a:rPr>
              <a:t>진로상담부 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  <a:ea typeface="맑은 고딕"/>
              </a:rPr>
              <a:t>연락처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: 02) 760-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/>
              </a:rPr>
              <a:t>5972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</a:p>
          <a:p>
            <a:pPr defTabSz="68580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dirty="0">
                <a:solidFill>
                  <a:prstClr val="black"/>
                </a:solidFill>
                <a:latin typeface="맑은 고딕"/>
                <a:ea typeface="맑은 고딕"/>
              </a:rPr>
              <a:t>              ex)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진로상담</a:t>
            </a:r>
            <a:r>
              <a:rPr lang="en-US" altLang="ko-KR" sz="150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500" smtClean="0">
                <a:solidFill>
                  <a:prstClr val="black"/>
                </a:solidFill>
                <a:latin typeface="맑은 고딕"/>
                <a:ea typeface="맑은 고딕"/>
              </a:rPr>
              <a:t>진로 프로그램 </a:t>
            </a:r>
            <a:r>
              <a:rPr lang="ko-KR" altLang="en-US" sz="1500" dirty="0">
                <a:solidFill>
                  <a:prstClr val="black"/>
                </a:solidFill>
                <a:latin typeface="맑은 고딕"/>
                <a:ea typeface="맑은 고딕"/>
              </a:rPr>
              <a:t>예약 및 문의</a:t>
            </a:r>
            <a:endParaRPr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532" y="1065660"/>
            <a:ext cx="2592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6858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100" b="1" dirty="0">
                <a:solidFill>
                  <a:srgbClr val="203864"/>
                </a:solidFill>
                <a:latin typeface="돋움"/>
                <a:ea typeface="맑은 고딕"/>
              </a:rPr>
              <a:t>진로 및 취업지원</a:t>
            </a:r>
            <a:endParaRPr lang="en-US" altLang="ko-KR" sz="2100" b="1" dirty="0">
              <a:solidFill>
                <a:srgbClr val="203864"/>
              </a:solidFill>
              <a:latin typeface="돋움"/>
              <a:ea typeface="맑은 고딕"/>
            </a:endParaRPr>
          </a:p>
        </p:txBody>
      </p:sp>
      <p:pic>
        <p:nvPicPr>
          <p:cNvPr id="9" name="Google Shape;112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368" y="760527"/>
            <a:ext cx="782403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4;p21"/>
          <p:cNvSpPr/>
          <p:nvPr/>
        </p:nvSpPr>
        <p:spPr>
          <a:xfrm>
            <a:off x="0" y="850464"/>
            <a:ext cx="95100" cy="5177400"/>
          </a:xfrm>
          <a:prstGeom prst="rect">
            <a:avLst/>
          </a:prstGeom>
          <a:solidFill>
            <a:srgbClr val="023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9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돋움"/>
        <a:ea typeface="맑은 고딕"/>
        <a:cs typeface=""/>
      </a:majorFont>
      <a:minorFont>
        <a:latin typeface="돋움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164TGp_book_light_v2</Template>
  <TotalTime>4170</TotalTime>
  <Words>496</Words>
  <Application>Microsoft Office PowerPoint</Application>
  <PresentationFormat>화면 슬라이드 쇼(4:3)</PresentationFormat>
  <Paragraphs>96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굴림</vt:lpstr>
      <vt:lpstr>돋움</vt:lpstr>
      <vt:lpstr>맑은 고딕</vt:lpstr>
      <vt:lpstr>함초롬바탕</vt:lpstr>
      <vt:lpstr>Arial</vt:lpstr>
      <vt:lpstr>Wingdings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2012학년도 편입생 오리엔테이션</dc:title>
  <dc:creator>user</dc:creator>
  <cp:lastModifiedBy>user</cp:lastModifiedBy>
  <cp:revision>784</cp:revision>
  <cp:lastPrinted>2019-02-21T02:15:36Z</cp:lastPrinted>
  <dcterms:created xsi:type="dcterms:W3CDTF">2011-12-28T07:46:00Z</dcterms:created>
  <dcterms:modified xsi:type="dcterms:W3CDTF">2020-02-21T07:25:37Z</dcterms:modified>
</cp:coreProperties>
</file>