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7"/>
  </p:notesMasterIdLst>
  <p:sldIdLst>
    <p:sldId id="363" r:id="rId2"/>
    <p:sldId id="365" r:id="rId3"/>
    <p:sldId id="367" r:id="rId4"/>
    <p:sldId id="366" r:id="rId5"/>
    <p:sldId id="368" r:id="rId6"/>
  </p:sldIdLst>
  <p:sldSz cx="9144000" cy="6858000" type="screen4x3"/>
  <p:notesSz cx="6858000" cy="9144000"/>
  <p:embeddedFontLst>
    <p:embeddedFont>
      <p:font typeface="맑은 고딕" panose="020B0503020000020004" pitchFamily="50" charset="-127"/>
      <p:regular r:id="rId8"/>
      <p:bold r:id="rId9"/>
    </p:embeddedFont>
    <p:embeddedFont>
      <p:font typeface="HY견고딕" panose="02030600000101010101" pitchFamily="18" charset="-127"/>
      <p:regular r:id="rId10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99FF"/>
    <a:srgbClr val="FFFF99"/>
    <a:srgbClr val="FF3300"/>
    <a:srgbClr val="FFFF66"/>
    <a:srgbClr val="FF00FF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26" autoAdjust="0"/>
    <p:restoredTop sz="72995" autoAdjust="0"/>
  </p:normalViewPr>
  <p:slideViewPr>
    <p:cSldViewPr>
      <p:cViewPr varScale="1">
        <p:scale>
          <a:sx n="81" d="100"/>
          <a:sy n="81" d="100"/>
        </p:scale>
        <p:origin x="2568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AC7228-DA3B-4AEF-A878-A0993ACDEDD5}" type="datetimeFigureOut">
              <a:rPr lang="ko-KR" altLang="en-US" smtClean="0"/>
              <a:t>2022-01-21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1DA6A6-0197-4220-BDC4-AC98621CB74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03083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학교에서 제공하는 </a:t>
            </a:r>
            <a:r>
              <a:rPr lang="en-US" altLang="ko-KR" dirty="0" smtClean="0"/>
              <a:t>E-mail </a:t>
            </a:r>
            <a:r>
              <a:rPr lang="ko-KR" altLang="en-US" dirty="0" smtClean="0"/>
              <a:t>서비스입니다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한성인이라면 누구나 원하는 아이디로 계정을 등록하여 사용할 수 있습니다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ID</a:t>
            </a:r>
            <a:r>
              <a:rPr lang="ko-KR" altLang="en-US" dirty="0" smtClean="0"/>
              <a:t>는 </a:t>
            </a:r>
            <a:r>
              <a:rPr lang="en-US" altLang="ko-KR" dirty="0" smtClean="0"/>
              <a:t>ID@hansung.ac.kr</a:t>
            </a:r>
            <a:r>
              <a:rPr lang="ko-KR" altLang="en-US" dirty="0" smtClean="0"/>
              <a:t>의 형태로 생성되며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구글과</a:t>
            </a:r>
            <a:r>
              <a:rPr lang="ko-KR" altLang="en-US" dirty="0" smtClean="0"/>
              <a:t> 연동되어</a:t>
            </a:r>
            <a:r>
              <a:rPr lang="en-US" altLang="ko-KR" dirty="0" smtClean="0"/>
              <a:t> </a:t>
            </a:r>
            <a:r>
              <a:rPr lang="ko-KR" altLang="en-US" dirty="0" smtClean="0"/>
              <a:t>구글</a:t>
            </a:r>
            <a:r>
              <a:rPr lang="ko-KR" altLang="en-US" baseline="0" dirty="0" smtClean="0"/>
              <a:t> 드라이브도 이용이 가능합니다</a:t>
            </a:r>
            <a:r>
              <a:rPr lang="en-US" altLang="ko-KR" baseline="0" dirty="0" smtClean="0"/>
              <a:t>.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오피스</a:t>
            </a:r>
            <a:r>
              <a:rPr lang="en-US" altLang="ko-KR" dirty="0" smtClean="0"/>
              <a:t>365</a:t>
            </a:r>
            <a:r>
              <a:rPr lang="ko-KR" altLang="en-US" dirty="0" smtClean="0"/>
              <a:t>는 우리 대학과 </a:t>
            </a:r>
            <a:r>
              <a:rPr lang="en-US" altLang="ko-KR" dirty="0" smtClean="0"/>
              <a:t>Microsoft</a:t>
            </a:r>
            <a:r>
              <a:rPr lang="ko-KR" altLang="en-US" baseline="0" dirty="0" smtClean="0"/>
              <a:t>가 계약을 맺고 학생들에게 제공하는 프로그램입니다</a:t>
            </a:r>
            <a:r>
              <a:rPr lang="en-US" altLang="ko-KR" baseline="0" dirty="0" smtClean="0"/>
              <a:t>.</a:t>
            </a:r>
          </a:p>
          <a:p>
            <a:r>
              <a:rPr lang="ko-KR" altLang="en-US" baseline="0" dirty="0" smtClean="0"/>
              <a:t>개인 소유의 </a:t>
            </a:r>
            <a:r>
              <a:rPr lang="en-US" altLang="ko-KR" baseline="0" dirty="0" smtClean="0"/>
              <a:t>PC </a:t>
            </a:r>
            <a:r>
              <a:rPr lang="ko-KR" altLang="en-US" baseline="0" dirty="0" smtClean="0"/>
              <a:t>및 노트북 </a:t>
            </a:r>
            <a:r>
              <a:rPr lang="en-US" altLang="ko-KR" baseline="0" dirty="0" smtClean="0"/>
              <a:t>5</a:t>
            </a:r>
            <a:r>
              <a:rPr lang="ko-KR" altLang="en-US" baseline="0" dirty="0" smtClean="0"/>
              <a:t>대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모바일 디바이스 </a:t>
            </a:r>
            <a:r>
              <a:rPr lang="en-US" altLang="ko-KR" baseline="0" dirty="0" smtClean="0"/>
              <a:t>5</a:t>
            </a:r>
            <a:r>
              <a:rPr lang="ko-KR" altLang="en-US" baseline="0" dirty="0" smtClean="0"/>
              <a:t>대 까지 정품 오피스를 설치하여 이용할 수 있습니다</a:t>
            </a:r>
            <a:r>
              <a:rPr lang="en-US" altLang="ko-KR" baseline="0" dirty="0" smtClean="0"/>
              <a:t>.</a:t>
            </a:r>
          </a:p>
          <a:p>
            <a:r>
              <a:rPr lang="ko-KR" altLang="en-US" baseline="0" dirty="0" smtClean="0"/>
              <a:t>학교 홈페이지에 로그인 한 후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하단의 </a:t>
            </a:r>
            <a:r>
              <a:rPr lang="en-US" altLang="ko-KR" baseline="0" dirty="0" smtClean="0"/>
              <a:t>‘Office365’</a:t>
            </a:r>
            <a:r>
              <a:rPr lang="ko-KR" altLang="en-US" baseline="0" dirty="0" smtClean="0"/>
              <a:t>버튼을 눌러 이동하여 가입 등록 후 사용하면 됩니다</a:t>
            </a:r>
            <a:r>
              <a:rPr lang="en-US" altLang="ko-KR" baseline="0" dirty="0" smtClean="0"/>
              <a:t>.</a:t>
            </a:r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1DA6A6-0197-4220-BDC4-AC98621CB742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272192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통합기자재실</a:t>
            </a:r>
            <a:r>
              <a:rPr lang="en-US" altLang="ko-KR" dirty="0" smtClean="0"/>
              <a:t>(</a:t>
            </a:r>
            <a:r>
              <a:rPr lang="ko-KR" altLang="en-US" dirty="0" smtClean="0"/>
              <a:t>상상관 </a:t>
            </a:r>
            <a:r>
              <a:rPr lang="en-US" altLang="ko-KR" dirty="0" smtClean="0"/>
              <a:t>309</a:t>
            </a:r>
            <a:r>
              <a:rPr lang="ko-KR" altLang="en-US" dirty="0" smtClean="0"/>
              <a:t>호</a:t>
            </a:r>
            <a:r>
              <a:rPr lang="en-US" altLang="ko-KR" dirty="0" smtClean="0"/>
              <a:t>)</a:t>
            </a:r>
            <a:r>
              <a:rPr lang="ko-KR" altLang="en-US" dirty="0" smtClean="0"/>
              <a:t>에서는 본교 재학생을 대상으로 노트북을 대여</a:t>
            </a:r>
            <a:r>
              <a:rPr lang="ko-KR" altLang="en-US" b="1" dirty="0" smtClean="0"/>
              <a:t>가 가능합니다</a:t>
            </a:r>
            <a:r>
              <a:rPr lang="en-US" altLang="ko-KR" b="1" dirty="0" smtClean="0"/>
              <a:t>.</a:t>
            </a:r>
            <a:r>
              <a:rPr lang="ko-KR" altLang="en-US" dirty="0" smtClean="0"/>
              <a:t> 노트북은 대여당일 본인 반납을 원칙으로 합니다</a:t>
            </a:r>
            <a:r>
              <a:rPr lang="en-US" altLang="ko-KR" dirty="0" smtClean="0"/>
              <a:t>.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dirty="0" smtClean="0">
                <a:solidFill>
                  <a:schemeClr val="bg1"/>
                </a:solidFill>
              </a:rPr>
              <a:t>노트북 대여는 대여신청</a:t>
            </a:r>
            <a:r>
              <a:rPr lang="en-US" altLang="ko-KR" sz="1200" dirty="0" smtClean="0">
                <a:solidFill>
                  <a:schemeClr val="bg1"/>
                </a:solidFill>
              </a:rPr>
              <a:t>(</a:t>
            </a:r>
            <a:r>
              <a:rPr lang="ko-KR" altLang="en-US" sz="1200" dirty="0" smtClean="0">
                <a:solidFill>
                  <a:schemeClr val="bg1"/>
                </a:solidFill>
              </a:rPr>
              <a:t>학생증</a:t>
            </a:r>
            <a:r>
              <a:rPr lang="en-US" altLang="ko-KR" sz="1200" dirty="0" smtClean="0">
                <a:solidFill>
                  <a:schemeClr val="bg1"/>
                </a:solidFill>
              </a:rPr>
              <a:t>/</a:t>
            </a:r>
            <a:r>
              <a:rPr lang="ko-KR" altLang="en-US" sz="1200" dirty="0" smtClean="0">
                <a:solidFill>
                  <a:schemeClr val="bg1"/>
                </a:solidFill>
              </a:rPr>
              <a:t>신분증으로 본인확인</a:t>
            </a:r>
            <a:r>
              <a:rPr lang="en-US" altLang="ko-KR" sz="1200" dirty="0" smtClean="0">
                <a:solidFill>
                  <a:schemeClr val="bg1"/>
                </a:solidFill>
              </a:rPr>
              <a:t>) → </a:t>
            </a:r>
            <a:r>
              <a:rPr lang="ko-KR" altLang="en-US" sz="1200" dirty="0" smtClean="0">
                <a:solidFill>
                  <a:schemeClr val="bg1"/>
                </a:solidFill>
              </a:rPr>
              <a:t>물품확인 → 대여 </a:t>
            </a:r>
            <a:r>
              <a:rPr lang="en-US" altLang="ko-KR" sz="1200" dirty="0" smtClean="0">
                <a:solidFill>
                  <a:schemeClr val="bg1"/>
                </a:solidFill>
              </a:rPr>
              <a:t>(</a:t>
            </a:r>
            <a:r>
              <a:rPr lang="ko-KR" altLang="en-US" sz="1200" dirty="0" smtClean="0">
                <a:solidFill>
                  <a:schemeClr val="bg1"/>
                </a:solidFill>
              </a:rPr>
              <a:t>신분증 노트북 반납 시 수령</a:t>
            </a:r>
            <a:r>
              <a:rPr lang="en-US" altLang="ko-KR" sz="1200" dirty="0" smtClean="0">
                <a:solidFill>
                  <a:schemeClr val="bg1"/>
                </a:solidFill>
              </a:rPr>
              <a:t>) </a:t>
            </a:r>
            <a:r>
              <a:rPr lang="ko-KR" altLang="en-US" sz="1200" dirty="0" smtClean="0">
                <a:solidFill>
                  <a:schemeClr val="bg1"/>
                </a:solidFill>
              </a:rPr>
              <a:t>이루어집니다</a:t>
            </a:r>
            <a:r>
              <a:rPr lang="en-US" altLang="ko-KR" sz="1200" dirty="0" smtClean="0">
                <a:solidFill>
                  <a:schemeClr val="bg1"/>
                </a:solidFill>
              </a:rPr>
              <a:t>.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dirty="0" smtClean="0">
                <a:solidFill>
                  <a:schemeClr val="bg1"/>
                </a:solidFill>
              </a:rPr>
              <a:t>대여 및 반납시간은 표와 같습니다</a:t>
            </a:r>
            <a:r>
              <a:rPr lang="en-US" altLang="ko-KR" sz="1200" dirty="0" smtClean="0">
                <a:solidFill>
                  <a:schemeClr val="bg1"/>
                </a:solidFill>
              </a:rPr>
              <a:t>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1DA6A6-0197-4220-BDC4-AC98621CB742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811957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다음은 프린터 </a:t>
            </a:r>
            <a:r>
              <a:rPr lang="ko-KR" altLang="en-US" dirty="0" err="1" smtClean="0"/>
              <a:t>출력서비스입니다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현재 프린터 출력이 가능한 시설은 </a:t>
            </a:r>
            <a:r>
              <a:rPr lang="ko-KR" altLang="en-US" dirty="0" err="1" smtClean="0"/>
              <a:t>미래관</a:t>
            </a:r>
            <a:r>
              <a:rPr lang="ko-KR" altLang="en-US" dirty="0" smtClean="0"/>
              <a:t> 지하</a:t>
            </a:r>
            <a:r>
              <a:rPr lang="en-US" altLang="ko-KR" dirty="0" smtClean="0"/>
              <a:t>1</a:t>
            </a:r>
            <a:r>
              <a:rPr lang="ko-KR" altLang="en-US" dirty="0" smtClean="0"/>
              <a:t>층 </a:t>
            </a:r>
            <a:r>
              <a:rPr lang="en-US" altLang="ko-KR" dirty="0" smtClean="0"/>
              <a:t>106</a:t>
            </a:r>
            <a:r>
              <a:rPr lang="ko-KR" altLang="en-US" dirty="0" smtClean="0"/>
              <a:t>호 </a:t>
            </a:r>
            <a:r>
              <a:rPr lang="ko-KR" altLang="en-US" dirty="0" err="1" smtClean="0"/>
              <a:t>탐구관</a:t>
            </a:r>
            <a:r>
              <a:rPr lang="ko-KR" altLang="en-US" dirty="0" smtClean="0"/>
              <a:t> </a:t>
            </a:r>
            <a:r>
              <a:rPr lang="en-US" altLang="ko-KR" dirty="0" smtClean="0"/>
              <a:t>202</a:t>
            </a:r>
            <a:r>
              <a:rPr lang="ko-KR" altLang="en-US" dirty="0" smtClean="0"/>
              <a:t>호 자유실습실에서 서비스 하고 있으며 학기당 </a:t>
            </a:r>
            <a:r>
              <a:rPr lang="en-US" altLang="ko-KR" dirty="0" smtClean="0"/>
              <a:t>150</a:t>
            </a:r>
            <a:r>
              <a:rPr lang="ko-KR" altLang="en-US" dirty="0" smtClean="0"/>
              <a:t>매 </a:t>
            </a:r>
            <a:r>
              <a:rPr lang="ko-KR" altLang="en-US" dirty="0" err="1" smtClean="0"/>
              <a:t>무료출력이</a:t>
            </a:r>
            <a:r>
              <a:rPr lang="ko-KR" altLang="en-US" dirty="0" smtClean="0"/>
              <a:t> 가능하며 </a:t>
            </a:r>
            <a:r>
              <a:rPr lang="ko-KR" altLang="en-US" dirty="0" err="1" smtClean="0"/>
              <a:t>그이상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출력시</a:t>
            </a:r>
            <a:r>
              <a:rPr lang="ko-KR" altLang="en-US" dirty="0" smtClean="0"/>
              <a:t> 프린터 무인충전시스템 </a:t>
            </a:r>
            <a:r>
              <a:rPr lang="ko-KR" altLang="en-US" dirty="0" err="1" smtClean="0"/>
              <a:t>금액충전후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사용할수</a:t>
            </a:r>
            <a:r>
              <a:rPr lang="ko-KR" altLang="en-US" dirty="0" smtClean="0"/>
              <a:t> 있습니다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무인충전시스템은 </a:t>
            </a:r>
            <a:r>
              <a:rPr lang="ko-KR" altLang="en-US" dirty="0" err="1" smtClean="0"/>
              <a:t>미래관</a:t>
            </a:r>
            <a:r>
              <a:rPr lang="ko-KR" altLang="en-US" dirty="0" smtClean="0"/>
              <a:t> 지하</a:t>
            </a:r>
            <a:r>
              <a:rPr lang="en-US" altLang="ko-KR" dirty="0" smtClean="0"/>
              <a:t>1</a:t>
            </a:r>
            <a:r>
              <a:rPr lang="ko-KR" altLang="en-US" dirty="0" smtClean="0"/>
              <a:t>층 </a:t>
            </a:r>
            <a:r>
              <a:rPr lang="en-US" altLang="ko-KR" dirty="0" smtClean="0"/>
              <a:t>106</a:t>
            </a:r>
            <a:r>
              <a:rPr lang="ko-KR" altLang="en-US" dirty="0" smtClean="0"/>
              <a:t>호에서만 운영하고 있습니다</a:t>
            </a:r>
            <a:r>
              <a:rPr lang="en-US" altLang="ko-KR" dirty="0" smtClean="0"/>
              <a:t>.</a:t>
            </a:r>
            <a:endParaRPr lang="ko-KR" altLang="en-US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25876-5F83-4049-BBD8-FFA60D60591B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939659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누구나 </a:t>
            </a:r>
            <a:r>
              <a:rPr lang="ko-KR" altLang="en-US" dirty="0" err="1" smtClean="0"/>
              <a:t>사용할수</a:t>
            </a:r>
            <a:r>
              <a:rPr lang="ko-KR" altLang="en-US" dirty="0" smtClean="0"/>
              <a:t> 있는 무선랜서비스를 알아보겠습니다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현재 교내 어느곳에서나 가능하며 </a:t>
            </a:r>
            <a:r>
              <a:rPr lang="ko-KR" alt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무선랜</a:t>
            </a: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(Wi-Fi)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을 사용하기 위한 보안대책으로 </a:t>
            </a:r>
            <a:r>
              <a:rPr lang="ko-KR" alt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무선랜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보안 프로토콜 </a:t>
            </a: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WPA2(Wi-Fi Protected Access 2)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를 지원하도록 정책을 설정하여 보다 안정적으로 </a:t>
            </a:r>
            <a:r>
              <a:rPr lang="ko-KR" alt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사용할수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있도록 운영하고 있습니다</a:t>
            </a: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홈페이지 </a:t>
            </a: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서비스 </a:t>
            </a: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Wi-Fi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설정으로 들어가시면 </a:t>
            </a:r>
            <a:r>
              <a:rPr lang="ko-KR" alt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무선랜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사용에 대한 정보를 </a:t>
            </a:r>
            <a:r>
              <a:rPr lang="ko-KR" alt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볼수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있습니다</a:t>
            </a: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본인이 사용하는 </a:t>
            </a:r>
            <a:r>
              <a:rPr lang="ko-KR" alt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기기을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선택하면 </a:t>
            </a:r>
            <a:r>
              <a:rPr lang="ko-KR" alt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설정방법에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따라 설정하면 </a:t>
            </a:r>
            <a:r>
              <a:rPr lang="ko-KR" alt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무선랜을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교내 </a:t>
            </a:r>
            <a:r>
              <a:rPr lang="ko-KR" alt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어느곳이든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사용가능하며</a:t>
            </a:r>
            <a:endParaRPr lang="en-US" altLang="ko-KR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설정방법대로 했으나 </a:t>
            </a:r>
            <a:r>
              <a:rPr lang="ko-KR" alt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무선랜이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안될 경우는 </a:t>
            </a:r>
            <a:r>
              <a:rPr lang="ko-KR" alt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상상관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층 통합기자실로 방문하시면 기술지원서비스를 </a:t>
            </a:r>
            <a:r>
              <a:rPr lang="ko-KR" alt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받으실수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있습니다</a:t>
            </a: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</a:t>
            </a:r>
            <a:endParaRPr lang="en-US" altLang="ko-KR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25876-5F83-4049-BBD8-FFA60D60591B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24636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308C7-200E-481C-A335-BF3C39D4A009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직사각형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" name="그림 7" descr="투시도_야경1"/>
          <p:cNvPicPr>
            <a:picLocks noGrp="1" noChangeAspect="1"/>
          </p:cNvPicPr>
          <p:nvPr isPhoto="1" userDrawn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727" y="3581011"/>
            <a:ext cx="3879273" cy="32769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C:\Users\user\Downloads\2008_new_UI\시그니쳐\국영문시그니쳐\국영문시그니쳐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912" y="6501992"/>
            <a:ext cx="971600" cy="384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7464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2300">
        <p:fade/>
      </p:transition>
    </mc:Choice>
    <mc:Fallback xmlns="">
      <p:transition spd="slow" advClick="0" advTm="23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E2C9E-BDB3-4E40-A8F1-82F616B379F8}" type="datetimeFigureOut">
              <a:rPr lang="ko-KR" altLang="en-US" smtClean="0"/>
              <a:t>2022-01-21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308C7-200E-481C-A335-BF3C39D4A0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56864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2300">
        <p:fade/>
      </p:transition>
    </mc:Choice>
    <mc:Fallback xmlns="">
      <p:transition spd="slow" advClick="0" advTm="23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E2C9E-BDB3-4E40-A8F1-82F616B379F8}" type="datetimeFigureOut">
              <a:rPr lang="ko-KR" altLang="en-US" smtClean="0"/>
              <a:t>2022-01-21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308C7-200E-481C-A335-BF3C39D4A0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27830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2300">
        <p:fade/>
      </p:transition>
    </mc:Choice>
    <mc:Fallback xmlns="">
      <p:transition spd="slow" advClick="0" advTm="23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 userDrawn="1"/>
        </p:nvSpPr>
        <p:spPr>
          <a:xfrm>
            <a:off x="208316" y="1563865"/>
            <a:ext cx="8727369" cy="4958917"/>
          </a:xfrm>
          <a:prstGeom prst="rect">
            <a:avLst/>
          </a:prstGeom>
          <a:solidFill>
            <a:srgbClr val="FFFF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sz="1350"/>
          </a:p>
        </p:txBody>
      </p:sp>
      <p:sp>
        <p:nvSpPr>
          <p:cNvPr id="9" name="직사각형 8"/>
          <p:cNvSpPr/>
          <p:nvPr userDrawn="1"/>
        </p:nvSpPr>
        <p:spPr>
          <a:xfrm rot="2634819">
            <a:off x="8634596" y="5776034"/>
            <a:ext cx="117760" cy="991144"/>
          </a:xfrm>
          <a:prstGeom prst="rect">
            <a:avLst/>
          </a:prstGeom>
          <a:solidFill>
            <a:schemeClr val="accent1">
              <a:lumMod val="40000"/>
              <a:lumOff val="60000"/>
              <a:alpha val="41000"/>
            </a:schemeClr>
          </a:solidFill>
          <a:ln>
            <a:solidFill>
              <a:schemeClr val="bg1">
                <a:lumMod val="5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sz="135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pic>
        <p:nvPicPr>
          <p:cNvPr id="11" name="그림 10">
            <a:extLst>
              <a:ext uri="{FF2B5EF4-FFF2-40B4-BE49-F238E27FC236}">
                <a16:creationId xmlns="" xmlns:a16="http://schemas.microsoft.com/office/drawing/2014/main" id="{F5F0A5F2-D266-47A6-B115-8294592F2D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44431" y="172044"/>
            <a:ext cx="1291254" cy="308700"/>
          </a:xfrm>
          <a:prstGeom prst="rect">
            <a:avLst/>
          </a:prstGeom>
        </p:spPr>
      </p:pic>
      <p:grpSp>
        <p:nvGrpSpPr>
          <p:cNvPr id="12" name="그룹 11"/>
          <p:cNvGrpSpPr/>
          <p:nvPr userDrawn="1"/>
        </p:nvGrpSpPr>
        <p:grpSpPr>
          <a:xfrm flipV="1">
            <a:off x="208316" y="221027"/>
            <a:ext cx="285606" cy="174240"/>
            <a:chOff x="203192" y="1835351"/>
            <a:chExt cx="713058" cy="326262"/>
          </a:xfrm>
        </p:grpSpPr>
        <p:sp>
          <p:nvSpPr>
            <p:cNvPr id="13" name="타원 12"/>
            <p:cNvSpPr/>
            <p:nvPr/>
          </p:nvSpPr>
          <p:spPr>
            <a:xfrm>
              <a:off x="203192" y="1835351"/>
              <a:ext cx="326262" cy="326262"/>
            </a:xfrm>
            <a:prstGeom prst="ellipse">
              <a:avLst/>
            </a:prstGeom>
            <a:solidFill>
              <a:srgbClr val="3363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ko-KR" altLang="en-US" sz="1350" dirty="0">
                <a:solidFill>
                  <a:srgbClr val="010ABF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endParaRPr>
            </a:p>
          </p:txBody>
        </p:sp>
        <p:sp>
          <p:nvSpPr>
            <p:cNvPr id="14" name="타원 13"/>
            <p:cNvSpPr/>
            <p:nvPr/>
          </p:nvSpPr>
          <p:spPr>
            <a:xfrm>
              <a:off x="396590" y="1835351"/>
              <a:ext cx="326262" cy="326262"/>
            </a:xfrm>
            <a:prstGeom prst="ellipse">
              <a:avLst/>
            </a:prstGeom>
            <a:solidFill>
              <a:srgbClr val="66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ko-KR" altLang="en-US" sz="1350" dirty="0">
                <a:latin typeface="나눔스퀘어 Bold" panose="020B0600000101010101" pitchFamily="50" charset="-127"/>
                <a:ea typeface="나눔스퀘어 Bold" panose="020B0600000101010101" pitchFamily="50" charset="-127"/>
              </a:endParaRPr>
            </a:p>
          </p:txBody>
        </p:sp>
        <p:sp>
          <p:nvSpPr>
            <p:cNvPr id="15" name="타원 14"/>
            <p:cNvSpPr/>
            <p:nvPr/>
          </p:nvSpPr>
          <p:spPr>
            <a:xfrm>
              <a:off x="589988" y="1835351"/>
              <a:ext cx="326262" cy="326262"/>
            </a:xfrm>
            <a:prstGeom prst="ellipse">
              <a:avLst/>
            </a:prstGeom>
            <a:solidFill>
              <a:srgbClr val="C4D7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ko-KR" altLang="en-US" sz="1350" dirty="0">
                <a:latin typeface="나눔스퀘어 Bold" panose="020B0600000101010101" pitchFamily="50" charset="-127"/>
                <a:ea typeface="나눔스퀘어 Bold" panose="020B0600000101010101" pitchFamily="50" charset="-127"/>
              </a:endParaRPr>
            </a:p>
          </p:txBody>
        </p:sp>
      </p:grpSp>
      <p:sp>
        <p:nvSpPr>
          <p:cNvPr id="18" name="모서리가 둥근 직사각형 9">
            <a:extLst>
              <a:ext uri="{FF2B5EF4-FFF2-40B4-BE49-F238E27FC236}">
                <a16:creationId xmlns="" xmlns:a16="http://schemas.microsoft.com/office/drawing/2014/main" id="{91814343-2396-4CA3-8744-B9D6E7EA5D28}"/>
              </a:ext>
            </a:extLst>
          </p:cNvPr>
          <p:cNvSpPr/>
          <p:nvPr userDrawn="1"/>
        </p:nvSpPr>
        <p:spPr bwMode="auto">
          <a:xfrm>
            <a:off x="208316" y="1563864"/>
            <a:ext cx="2404256" cy="576064"/>
          </a:xfrm>
          <a:prstGeom prst="roundRect">
            <a:avLst>
              <a:gd name="adj" fmla="val 5367"/>
            </a:avLst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r" defTabSz="685800" fontAlgn="base" latinLnBrk="0">
              <a:spcBef>
                <a:spcPct val="0"/>
              </a:spcBef>
              <a:spcAft>
                <a:spcPct val="0"/>
              </a:spcAft>
            </a:pPr>
            <a:endParaRPr lang="ko-KR" altLang="en-US" sz="2700" b="1" dirty="0">
              <a:solidFill>
                <a:schemeClr val="bg1"/>
              </a:solidFill>
              <a:latin typeface="Gill Sans" pitchFamily="-32" charset="0"/>
              <a:ea typeface="ヒラギノ角ゴ Pro W3" pitchFamily="-32" charset="-128"/>
              <a:sym typeface="Gill Sans" pitchFamily="-32" charset="0"/>
            </a:endParaRPr>
          </a:p>
        </p:txBody>
      </p:sp>
      <p:sp>
        <p:nvSpPr>
          <p:cNvPr id="19" name="직사각형 18"/>
          <p:cNvSpPr/>
          <p:nvPr userDrawn="1"/>
        </p:nvSpPr>
        <p:spPr>
          <a:xfrm rot="2634819">
            <a:off x="292239" y="1285065"/>
            <a:ext cx="117760" cy="991144"/>
          </a:xfrm>
          <a:prstGeom prst="rect">
            <a:avLst/>
          </a:prstGeom>
          <a:solidFill>
            <a:schemeClr val="accent1">
              <a:lumMod val="40000"/>
              <a:lumOff val="60000"/>
              <a:alpha val="41000"/>
            </a:schemeClr>
          </a:solidFill>
          <a:ln>
            <a:solidFill>
              <a:schemeClr val="bg1">
                <a:lumMod val="5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sz="135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129758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 userDrawn="1"/>
        </p:nvSpPr>
        <p:spPr>
          <a:xfrm>
            <a:off x="208316" y="1563865"/>
            <a:ext cx="8727369" cy="4958917"/>
          </a:xfrm>
          <a:prstGeom prst="rect">
            <a:avLst/>
          </a:prstGeom>
          <a:solidFill>
            <a:srgbClr val="FFFF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sz="1350"/>
          </a:p>
        </p:txBody>
      </p:sp>
      <p:sp>
        <p:nvSpPr>
          <p:cNvPr id="9" name="직사각형 8"/>
          <p:cNvSpPr/>
          <p:nvPr userDrawn="1"/>
        </p:nvSpPr>
        <p:spPr>
          <a:xfrm rot="2634819">
            <a:off x="8634596" y="5776034"/>
            <a:ext cx="117760" cy="991144"/>
          </a:xfrm>
          <a:prstGeom prst="rect">
            <a:avLst/>
          </a:prstGeom>
          <a:solidFill>
            <a:schemeClr val="accent1">
              <a:lumMod val="40000"/>
              <a:lumOff val="60000"/>
              <a:alpha val="41000"/>
            </a:schemeClr>
          </a:solidFill>
          <a:ln>
            <a:solidFill>
              <a:schemeClr val="bg1">
                <a:lumMod val="5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sz="135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pic>
        <p:nvPicPr>
          <p:cNvPr id="11" name="그림 10">
            <a:extLst>
              <a:ext uri="{FF2B5EF4-FFF2-40B4-BE49-F238E27FC236}">
                <a16:creationId xmlns="" xmlns:a16="http://schemas.microsoft.com/office/drawing/2014/main" id="{F5F0A5F2-D266-47A6-B115-8294592F2D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44431" y="172044"/>
            <a:ext cx="1291254" cy="308700"/>
          </a:xfrm>
          <a:prstGeom prst="rect">
            <a:avLst/>
          </a:prstGeom>
        </p:spPr>
      </p:pic>
      <p:grpSp>
        <p:nvGrpSpPr>
          <p:cNvPr id="12" name="그룹 11"/>
          <p:cNvGrpSpPr/>
          <p:nvPr userDrawn="1"/>
        </p:nvGrpSpPr>
        <p:grpSpPr>
          <a:xfrm flipV="1">
            <a:off x="208316" y="221027"/>
            <a:ext cx="285606" cy="174240"/>
            <a:chOff x="203192" y="1835351"/>
            <a:chExt cx="713058" cy="326262"/>
          </a:xfrm>
        </p:grpSpPr>
        <p:sp>
          <p:nvSpPr>
            <p:cNvPr id="13" name="타원 12"/>
            <p:cNvSpPr/>
            <p:nvPr/>
          </p:nvSpPr>
          <p:spPr>
            <a:xfrm>
              <a:off x="203192" y="1835351"/>
              <a:ext cx="326262" cy="326262"/>
            </a:xfrm>
            <a:prstGeom prst="ellipse">
              <a:avLst/>
            </a:prstGeom>
            <a:solidFill>
              <a:srgbClr val="3363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ko-KR" altLang="en-US" sz="1350" dirty="0">
                <a:solidFill>
                  <a:srgbClr val="010ABF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endParaRPr>
            </a:p>
          </p:txBody>
        </p:sp>
        <p:sp>
          <p:nvSpPr>
            <p:cNvPr id="14" name="타원 13"/>
            <p:cNvSpPr/>
            <p:nvPr/>
          </p:nvSpPr>
          <p:spPr>
            <a:xfrm>
              <a:off x="396590" y="1835351"/>
              <a:ext cx="326262" cy="326262"/>
            </a:xfrm>
            <a:prstGeom prst="ellipse">
              <a:avLst/>
            </a:prstGeom>
            <a:solidFill>
              <a:srgbClr val="66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ko-KR" altLang="en-US" sz="1350" dirty="0">
                <a:latin typeface="나눔스퀘어 Bold" panose="020B0600000101010101" pitchFamily="50" charset="-127"/>
                <a:ea typeface="나눔스퀘어 Bold" panose="020B0600000101010101" pitchFamily="50" charset="-127"/>
              </a:endParaRPr>
            </a:p>
          </p:txBody>
        </p:sp>
        <p:sp>
          <p:nvSpPr>
            <p:cNvPr id="15" name="타원 14"/>
            <p:cNvSpPr/>
            <p:nvPr/>
          </p:nvSpPr>
          <p:spPr>
            <a:xfrm>
              <a:off x="589988" y="1835351"/>
              <a:ext cx="326262" cy="326262"/>
            </a:xfrm>
            <a:prstGeom prst="ellipse">
              <a:avLst/>
            </a:prstGeom>
            <a:solidFill>
              <a:srgbClr val="C4D7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ko-KR" altLang="en-US" sz="1350" dirty="0">
                <a:latin typeface="나눔스퀘어 Bold" panose="020B0600000101010101" pitchFamily="50" charset="-127"/>
                <a:ea typeface="나눔스퀘어 Bold" panose="020B0600000101010101" pitchFamily="50" charset="-127"/>
              </a:endParaRPr>
            </a:p>
          </p:txBody>
        </p:sp>
      </p:grpSp>
      <p:sp>
        <p:nvSpPr>
          <p:cNvPr id="18" name="모서리가 둥근 직사각형 9">
            <a:extLst>
              <a:ext uri="{FF2B5EF4-FFF2-40B4-BE49-F238E27FC236}">
                <a16:creationId xmlns="" xmlns:a16="http://schemas.microsoft.com/office/drawing/2014/main" id="{91814343-2396-4CA3-8744-B9D6E7EA5D28}"/>
              </a:ext>
            </a:extLst>
          </p:cNvPr>
          <p:cNvSpPr/>
          <p:nvPr userDrawn="1"/>
        </p:nvSpPr>
        <p:spPr bwMode="auto">
          <a:xfrm>
            <a:off x="208316" y="1563864"/>
            <a:ext cx="2404256" cy="576064"/>
          </a:xfrm>
          <a:prstGeom prst="roundRect">
            <a:avLst>
              <a:gd name="adj" fmla="val 5367"/>
            </a:avLst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r" defTabSz="685800" fontAlgn="base" latinLnBrk="0">
              <a:spcBef>
                <a:spcPct val="0"/>
              </a:spcBef>
              <a:spcAft>
                <a:spcPct val="0"/>
              </a:spcAft>
            </a:pPr>
            <a:endParaRPr lang="ko-KR" altLang="en-US" sz="2700" b="1" dirty="0">
              <a:solidFill>
                <a:schemeClr val="bg1"/>
              </a:solidFill>
              <a:latin typeface="Gill Sans" pitchFamily="-32" charset="0"/>
              <a:ea typeface="ヒラギノ角ゴ Pro W3" pitchFamily="-32" charset="-128"/>
              <a:sym typeface="Gill Sans" pitchFamily="-32" charset="0"/>
            </a:endParaRPr>
          </a:p>
        </p:txBody>
      </p:sp>
      <p:sp>
        <p:nvSpPr>
          <p:cNvPr id="19" name="직사각형 18"/>
          <p:cNvSpPr/>
          <p:nvPr userDrawn="1"/>
        </p:nvSpPr>
        <p:spPr>
          <a:xfrm rot="2634819">
            <a:off x="292239" y="1285065"/>
            <a:ext cx="117760" cy="991144"/>
          </a:xfrm>
          <a:prstGeom prst="rect">
            <a:avLst/>
          </a:prstGeom>
          <a:solidFill>
            <a:schemeClr val="accent1">
              <a:lumMod val="40000"/>
              <a:lumOff val="60000"/>
              <a:alpha val="41000"/>
            </a:schemeClr>
          </a:solidFill>
          <a:ln>
            <a:solidFill>
              <a:schemeClr val="bg1">
                <a:lumMod val="5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sz="1350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856817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만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타원 5"/>
          <p:cNvSpPr/>
          <p:nvPr userDrawn="1"/>
        </p:nvSpPr>
        <p:spPr>
          <a:xfrm>
            <a:off x="1333803" y="1"/>
            <a:ext cx="6476395" cy="863519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7" name="직사각형 6"/>
          <p:cNvSpPr/>
          <p:nvPr userDrawn="1"/>
        </p:nvSpPr>
        <p:spPr>
          <a:xfrm>
            <a:off x="0" y="981944"/>
            <a:ext cx="9144000" cy="1889112"/>
          </a:xfrm>
          <a:prstGeom prst="rect">
            <a:avLst/>
          </a:prstGeom>
          <a:solidFill>
            <a:srgbClr val="FFFF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9" name="TextBox 8"/>
          <p:cNvSpPr txBox="1"/>
          <p:nvPr userDrawn="1"/>
        </p:nvSpPr>
        <p:spPr>
          <a:xfrm>
            <a:off x="2215730" y="1191207"/>
            <a:ext cx="471254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500" b="1" dirty="0">
                <a:solidFill>
                  <a:srgbClr val="042D6F"/>
                </a:solidFill>
                <a:latin typeface="여기어때 잘난체 OTF" panose="020B0600000101010101" pitchFamily="34" charset="-127"/>
                <a:ea typeface="여기어때 잘난체 OTF" panose="020B0600000101010101" pitchFamily="34" charset="-127"/>
              </a:rPr>
              <a:t>Thank you!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3435751" y="2222397"/>
            <a:ext cx="255711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350" dirty="0">
                <a:solidFill>
                  <a:srgbClr val="00206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미래를</a:t>
            </a:r>
            <a:r>
              <a:rPr lang="en-US" altLang="ko-KR" sz="1350" dirty="0">
                <a:solidFill>
                  <a:srgbClr val="00206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lang="ko-KR" altLang="en-US" sz="1350" dirty="0">
                <a:solidFill>
                  <a:srgbClr val="00206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디자인하는 한성대학교</a:t>
            </a:r>
          </a:p>
        </p:txBody>
      </p:sp>
      <p:grpSp>
        <p:nvGrpSpPr>
          <p:cNvPr id="11" name="그룹 10"/>
          <p:cNvGrpSpPr/>
          <p:nvPr userDrawn="1"/>
        </p:nvGrpSpPr>
        <p:grpSpPr>
          <a:xfrm flipV="1">
            <a:off x="2886467" y="1065002"/>
            <a:ext cx="461264" cy="281404"/>
            <a:chOff x="203192" y="1835351"/>
            <a:chExt cx="713058" cy="326262"/>
          </a:xfrm>
        </p:grpSpPr>
        <p:sp>
          <p:nvSpPr>
            <p:cNvPr id="12" name="타원 11"/>
            <p:cNvSpPr/>
            <p:nvPr/>
          </p:nvSpPr>
          <p:spPr>
            <a:xfrm>
              <a:off x="203192" y="1835351"/>
              <a:ext cx="326262" cy="326262"/>
            </a:xfrm>
            <a:prstGeom prst="ellipse">
              <a:avLst/>
            </a:prstGeom>
            <a:solidFill>
              <a:srgbClr val="3363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 dirty="0">
                <a:solidFill>
                  <a:srgbClr val="010ABF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endParaRPr>
            </a:p>
          </p:txBody>
        </p:sp>
        <p:sp>
          <p:nvSpPr>
            <p:cNvPr id="13" name="타원 12"/>
            <p:cNvSpPr/>
            <p:nvPr/>
          </p:nvSpPr>
          <p:spPr>
            <a:xfrm>
              <a:off x="396590" y="1835351"/>
              <a:ext cx="326262" cy="326262"/>
            </a:xfrm>
            <a:prstGeom prst="ellipse">
              <a:avLst/>
            </a:prstGeom>
            <a:solidFill>
              <a:srgbClr val="66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 dirty="0">
                <a:latin typeface="나눔스퀘어 Bold" panose="020B0600000101010101" pitchFamily="50" charset="-127"/>
                <a:ea typeface="나눔스퀘어 Bold" panose="020B0600000101010101" pitchFamily="50" charset="-127"/>
              </a:endParaRPr>
            </a:p>
          </p:txBody>
        </p:sp>
        <p:sp>
          <p:nvSpPr>
            <p:cNvPr id="14" name="타원 13"/>
            <p:cNvSpPr/>
            <p:nvPr/>
          </p:nvSpPr>
          <p:spPr>
            <a:xfrm>
              <a:off x="589988" y="1835351"/>
              <a:ext cx="326262" cy="326262"/>
            </a:xfrm>
            <a:prstGeom prst="ellipse">
              <a:avLst/>
            </a:prstGeom>
            <a:solidFill>
              <a:srgbClr val="C4D7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 dirty="0">
                <a:latin typeface="나눔스퀘어 Bold" panose="020B0600000101010101" pitchFamily="50" charset="-127"/>
                <a:ea typeface="나눔스퀘어 Bold" panose="020B0600000101010101" pitchFamily="50" charset="-127"/>
              </a:endParaRPr>
            </a:p>
          </p:txBody>
        </p:sp>
      </p:grpSp>
      <p:pic>
        <p:nvPicPr>
          <p:cNvPr id="15" name="그림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09962">
            <a:off x="1562094" y="3554706"/>
            <a:ext cx="6019812" cy="4130810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="" xmlns:a16="http://schemas.microsoft.com/office/drawing/2014/main" id="{F5F0A5F2-D266-47A6-B115-8294592F2D8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lum bright="40000" contrast="-40000"/>
          </a:blip>
          <a:stretch>
            <a:fillRect/>
          </a:stretch>
        </p:blipFill>
        <p:spPr>
          <a:xfrm>
            <a:off x="7644431" y="172044"/>
            <a:ext cx="1291254" cy="30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899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E2C9E-BDB3-4E40-A8F1-82F616B379F8}" type="datetimeFigureOut">
              <a:rPr lang="ko-KR" altLang="en-US" smtClean="0"/>
              <a:t>2022-01-21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308C7-200E-481C-A335-BF3C39D4A0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04500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2300">
        <p:fade/>
      </p:transition>
    </mc:Choice>
    <mc:Fallback xmlns="">
      <p:transition spd="slow" advClick="0" advTm="23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E2C9E-BDB3-4E40-A8F1-82F616B379F8}" type="datetimeFigureOut">
              <a:rPr lang="ko-KR" altLang="en-US" smtClean="0"/>
              <a:t>2022-01-21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308C7-200E-481C-A335-BF3C39D4A0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12132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2300">
        <p:fade/>
      </p:transition>
    </mc:Choice>
    <mc:Fallback xmlns="">
      <p:transition spd="slow" advClick="0" advTm="23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E2C9E-BDB3-4E40-A8F1-82F616B379F8}" type="datetimeFigureOut">
              <a:rPr lang="ko-KR" altLang="en-US" smtClean="0"/>
              <a:t>2022-01-21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308C7-200E-481C-A335-BF3C39D4A0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82378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2300">
        <p:fade/>
      </p:transition>
    </mc:Choice>
    <mc:Fallback xmlns="">
      <p:transition spd="slow" advClick="0" advTm="23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E2C9E-BDB3-4E40-A8F1-82F616B379F8}" type="datetimeFigureOut">
              <a:rPr lang="ko-KR" altLang="en-US" smtClean="0"/>
              <a:t>2022-01-21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308C7-200E-481C-A335-BF3C39D4A0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8918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2300">
        <p:fade/>
      </p:transition>
    </mc:Choice>
    <mc:Fallback xmlns="">
      <p:transition spd="slow" advClick="0" advTm="23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E2C9E-BDB3-4E40-A8F1-82F616B379F8}" type="datetimeFigureOut">
              <a:rPr lang="ko-KR" altLang="en-US" smtClean="0"/>
              <a:t>2022-01-21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308C7-200E-481C-A335-BF3C39D4A0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82577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2300">
        <p:fade/>
      </p:transition>
    </mc:Choice>
    <mc:Fallback xmlns="">
      <p:transition spd="slow" advClick="0" advTm="23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E2C9E-BDB3-4E40-A8F1-82F616B379F8}" type="datetimeFigureOut">
              <a:rPr lang="ko-KR" altLang="en-US" smtClean="0"/>
              <a:t>2022-01-21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308C7-200E-481C-A335-BF3C39D4A0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88127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2300">
        <p:fade/>
      </p:transition>
    </mc:Choice>
    <mc:Fallback xmlns="">
      <p:transition spd="slow" advClick="0" advTm="23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E2C9E-BDB3-4E40-A8F1-82F616B379F8}" type="datetimeFigureOut">
              <a:rPr lang="ko-KR" altLang="en-US" smtClean="0"/>
              <a:t>2022-01-21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308C7-200E-481C-A335-BF3C39D4A0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6790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2300">
        <p:fade/>
      </p:transition>
    </mc:Choice>
    <mc:Fallback xmlns="">
      <p:transition spd="slow" advClick="0" advTm="23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E2C9E-BDB3-4E40-A8F1-82F616B379F8}" type="datetimeFigureOut">
              <a:rPr lang="ko-KR" altLang="en-US" smtClean="0"/>
              <a:t>2022-01-21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308C7-200E-481C-A335-BF3C39D4A0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55874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2300">
        <p:fade/>
      </p:transition>
    </mc:Choice>
    <mc:Fallback xmlns="">
      <p:transition spd="slow" advClick="0" advTm="23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5E2C9E-BDB3-4E40-A8F1-82F616B379F8}" type="datetimeFigureOut">
              <a:rPr lang="ko-KR" altLang="en-US" smtClean="0"/>
              <a:t>2022-01-21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3308C7-200E-481C-A335-BF3C39D4A0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04990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mc:AlternateContent xmlns:mc="http://schemas.openxmlformats.org/markup-compatibility/2006" xmlns:p14="http://schemas.microsoft.com/office/powerpoint/2010/main">
    <mc:Choice Requires="p14">
      <p:transition spd="slow" p14:dur="2250" advClick="0" advTm="2300">
        <p:fade/>
      </p:transition>
    </mc:Choice>
    <mc:Fallback xmlns="">
      <p:transition spd="slow" advClick="0" advTm="2300">
        <p:fade/>
      </p:transition>
    </mc:Fallback>
  </mc:AlternateConten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332656"/>
            <a:ext cx="3779912" cy="584775"/>
          </a:xfrm>
          <a:prstGeom prst="rect">
            <a:avLst/>
          </a:prstGeom>
          <a:solidFill>
            <a:srgbClr val="4149E9">
              <a:alpha val="56000"/>
            </a:srgbClr>
          </a:solidFill>
        </p:spPr>
        <p:txBody>
          <a:bodyPr wrap="square" rtlCol="0">
            <a:spAutoFit/>
          </a:bodyPr>
          <a:lstStyle/>
          <a:p>
            <a:r>
              <a:rPr lang="ko-KR" altLang="en-US" sz="3200" dirty="0" err="1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정보화팀</a:t>
            </a:r>
            <a:endParaRPr lang="en-US" altLang="ko-KR" sz="3200" dirty="0" smtClean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1556792"/>
            <a:ext cx="5794473" cy="2037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 smtClean="0">
                <a:solidFill>
                  <a:srgbClr val="002060"/>
                </a:solidFill>
              </a:rPr>
              <a:t>한성 </a:t>
            </a:r>
            <a:r>
              <a:rPr lang="ko-KR" altLang="en-US" sz="2800" b="1" dirty="0" err="1" smtClean="0">
                <a:solidFill>
                  <a:srgbClr val="002060"/>
                </a:solidFill>
              </a:rPr>
              <a:t>웹메일</a:t>
            </a:r>
            <a:endParaRPr lang="en-US" altLang="ko-KR" sz="2800" b="1" dirty="0" smtClean="0">
              <a:solidFill>
                <a:srgbClr val="002060"/>
              </a:solidFill>
            </a:endParaRPr>
          </a:p>
          <a:p>
            <a:pPr marL="327025" lvl="1" eaLnBrk="0" latinLnBrk="0" hangingPunct="0">
              <a:lnSpc>
                <a:spcPct val="120000"/>
              </a:lnSpc>
              <a:buClr>
                <a:schemeClr val="accent5">
                  <a:lumMod val="20000"/>
                  <a:lumOff val="80000"/>
                </a:schemeClr>
              </a:buClr>
              <a:buSzPct val="80000"/>
            </a:pPr>
            <a:endParaRPr lang="en-US" altLang="ko-KR" sz="1200" dirty="0" smtClean="0">
              <a:solidFill>
                <a:srgbClr val="002060"/>
              </a:solidFill>
            </a:endParaRPr>
          </a:p>
          <a:p>
            <a:pPr marL="327025" lvl="1" eaLnBrk="0" latinLnBrk="0" hangingPunct="0">
              <a:lnSpc>
                <a:spcPct val="150000"/>
              </a:lnSpc>
              <a:buClr>
                <a:schemeClr val="accent5">
                  <a:lumMod val="20000"/>
                  <a:lumOff val="80000"/>
                </a:schemeClr>
              </a:buClr>
              <a:buSzPct val="80000"/>
              <a:buFont typeface="Wingdings" pitchFamily="2" charset="2"/>
              <a:buChar char="u"/>
            </a:pPr>
            <a:r>
              <a:rPr lang="ko-KR" altLang="en-US" sz="1600" dirty="0" smtClean="0">
                <a:solidFill>
                  <a:srgbClr val="002060"/>
                </a:solidFill>
              </a:rPr>
              <a:t> 가입등록 후 </a:t>
            </a:r>
            <a:r>
              <a:rPr lang="ko-KR" altLang="en-US" sz="1600" dirty="0" err="1" smtClean="0">
                <a:solidFill>
                  <a:srgbClr val="002060"/>
                </a:solidFill>
              </a:rPr>
              <a:t>구글</a:t>
            </a:r>
            <a:r>
              <a:rPr lang="ko-KR" altLang="en-US" sz="1600" dirty="0" smtClean="0">
                <a:solidFill>
                  <a:srgbClr val="002060"/>
                </a:solidFill>
              </a:rPr>
              <a:t> </a:t>
            </a:r>
            <a:r>
              <a:rPr lang="ko-KR" altLang="en-US" sz="1600" dirty="0" err="1" smtClean="0">
                <a:solidFill>
                  <a:srgbClr val="002060"/>
                </a:solidFill>
              </a:rPr>
              <a:t>웹메일</a:t>
            </a:r>
            <a:r>
              <a:rPr lang="ko-KR" altLang="en-US" sz="1600" dirty="0" smtClean="0">
                <a:solidFill>
                  <a:srgbClr val="002060"/>
                </a:solidFill>
              </a:rPr>
              <a:t> 이용 가능</a:t>
            </a:r>
          </a:p>
          <a:p>
            <a:pPr marL="498475" lvl="1" indent="-171450" eaLnBrk="0" latinLnBrk="0" hangingPunct="0">
              <a:lnSpc>
                <a:spcPct val="150000"/>
              </a:lnSpc>
              <a:buClr>
                <a:schemeClr val="accent5">
                  <a:lumMod val="20000"/>
                  <a:lumOff val="80000"/>
                </a:schemeClr>
              </a:buClr>
              <a:buSzPct val="80000"/>
              <a:buFont typeface="Wingdings" panose="05000000000000000000" pitchFamily="2" charset="2"/>
              <a:buChar char="u"/>
            </a:pPr>
            <a:r>
              <a:rPr lang="en-US" altLang="ko-KR" sz="1600" dirty="0" smtClean="0">
                <a:solidFill>
                  <a:srgbClr val="002060"/>
                </a:solidFill>
              </a:rPr>
              <a:t> yourID@hansung.ac.kr</a:t>
            </a:r>
          </a:p>
          <a:p>
            <a:pPr marL="498475" lvl="1" indent="-171450" eaLnBrk="0" latinLnBrk="0" hangingPunct="0">
              <a:lnSpc>
                <a:spcPct val="150000"/>
              </a:lnSpc>
              <a:buClr>
                <a:schemeClr val="accent5">
                  <a:lumMod val="20000"/>
                  <a:lumOff val="80000"/>
                </a:schemeClr>
              </a:buClr>
              <a:buSzPct val="80000"/>
              <a:buFont typeface="Wingdings" panose="05000000000000000000" pitchFamily="2" charset="2"/>
              <a:buChar char="u"/>
            </a:pPr>
            <a:r>
              <a:rPr lang="ko-KR" altLang="en-US" sz="1600" dirty="0" smtClean="0">
                <a:solidFill>
                  <a:srgbClr val="002060"/>
                </a:solidFill>
              </a:rPr>
              <a:t> </a:t>
            </a:r>
            <a:r>
              <a:rPr lang="ko-KR" altLang="en-US" sz="1600" dirty="0" err="1" smtClean="0">
                <a:solidFill>
                  <a:srgbClr val="002060"/>
                </a:solidFill>
              </a:rPr>
              <a:t>구글</a:t>
            </a:r>
            <a:r>
              <a:rPr lang="ko-KR" altLang="en-US" sz="1600" dirty="0" smtClean="0">
                <a:solidFill>
                  <a:srgbClr val="002060"/>
                </a:solidFill>
              </a:rPr>
              <a:t> 드라이브 무제한 이용</a:t>
            </a:r>
            <a:endParaRPr lang="en-US" altLang="ko-KR" sz="1600" dirty="0">
              <a:solidFill>
                <a:srgbClr val="002060"/>
              </a:solidFill>
            </a:endParaRPr>
          </a:p>
          <a:p>
            <a:endParaRPr lang="ko-KR" altLang="en-US" sz="1200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92585" y="4287295"/>
            <a:ext cx="4199895" cy="185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solidFill>
                  <a:srgbClr val="002060"/>
                </a:solidFill>
              </a:rPr>
              <a:t>Office 365</a:t>
            </a:r>
            <a:endParaRPr lang="en-US" altLang="ko-KR" sz="2800" b="1" dirty="0">
              <a:solidFill>
                <a:srgbClr val="002060"/>
              </a:solidFill>
            </a:endParaRPr>
          </a:p>
          <a:p>
            <a:pPr marL="327025" lvl="1" eaLnBrk="0" latinLnBrk="0" hangingPunct="0">
              <a:lnSpc>
                <a:spcPct val="120000"/>
              </a:lnSpc>
              <a:buClr>
                <a:schemeClr val="accent5">
                  <a:lumMod val="20000"/>
                  <a:lumOff val="80000"/>
                </a:schemeClr>
              </a:buClr>
              <a:buSzPct val="80000"/>
              <a:buFont typeface="Wingdings" pitchFamily="2" charset="2"/>
              <a:buChar char="u"/>
            </a:pPr>
            <a:endParaRPr lang="en-US" altLang="ko-KR" sz="1200" dirty="0" smtClean="0">
              <a:solidFill>
                <a:srgbClr val="002060"/>
              </a:solidFill>
            </a:endParaRPr>
          </a:p>
          <a:p>
            <a:pPr marL="327025" lvl="1" eaLnBrk="0" latinLnBrk="0" hangingPunct="0">
              <a:lnSpc>
                <a:spcPct val="150000"/>
              </a:lnSpc>
              <a:buClr>
                <a:schemeClr val="accent5">
                  <a:lumMod val="20000"/>
                  <a:lumOff val="80000"/>
                </a:schemeClr>
              </a:buClr>
              <a:buSzPct val="80000"/>
              <a:buFont typeface="Wingdings" pitchFamily="2" charset="2"/>
              <a:buChar char="u"/>
            </a:pPr>
            <a:r>
              <a:rPr lang="ko-KR" altLang="en-US" sz="1600" dirty="0">
                <a:solidFill>
                  <a:srgbClr val="002060"/>
                </a:solidFill>
              </a:rPr>
              <a:t> </a:t>
            </a:r>
            <a:r>
              <a:rPr lang="ko-KR" altLang="en-US" sz="1600" dirty="0" smtClean="0">
                <a:solidFill>
                  <a:srgbClr val="002060"/>
                </a:solidFill>
              </a:rPr>
              <a:t>가입등록 후 이용 가능</a:t>
            </a:r>
            <a:endParaRPr lang="en-US" altLang="ko-KR" sz="1600" dirty="0" smtClean="0">
              <a:solidFill>
                <a:srgbClr val="002060"/>
              </a:solidFill>
            </a:endParaRPr>
          </a:p>
          <a:p>
            <a:pPr marL="327025" lvl="1" eaLnBrk="0" latinLnBrk="0" hangingPunct="0">
              <a:lnSpc>
                <a:spcPct val="150000"/>
              </a:lnSpc>
              <a:buClr>
                <a:schemeClr val="accent5">
                  <a:lumMod val="20000"/>
                  <a:lumOff val="80000"/>
                </a:schemeClr>
              </a:buClr>
              <a:buSzPct val="80000"/>
              <a:buFont typeface="Wingdings" pitchFamily="2" charset="2"/>
              <a:buChar char="u"/>
            </a:pPr>
            <a:r>
              <a:rPr lang="en-US" altLang="ko-KR" sz="1600" dirty="0">
                <a:solidFill>
                  <a:srgbClr val="002060"/>
                </a:solidFill>
              </a:rPr>
              <a:t> </a:t>
            </a:r>
            <a:r>
              <a:rPr lang="en-US" altLang="ko-KR" sz="1600" dirty="0" smtClean="0">
                <a:solidFill>
                  <a:srgbClr val="002060"/>
                </a:solidFill>
              </a:rPr>
              <a:t>yourID@hansung.edu</a:t>
            </a:r>
          </a:p>
          <a:p>
            <a:pPr marL="498475" lvl="1" indent="-171450" eaLnBrk="0" latinLnBrk="0" hangingPunct="0">
              <a:lnSpc>
                <a:spcPct val="150000"/>
              </a:lnSpc>
              <a:buClr>
                <a:schemeClr val="accent5">
                  <a:lumMod val="20000"/>
                  <a:lumOff val="80000"/>
                </a:schemeClr>
              </a:buClr>
              <a:buSzPct val="80000"/>
              <a:buFont typeface="Wingdings" panose="05000000000000000000" pitchFamily="2" charset="2"/>
              <a:buChar char="u"/>
            </a:pPr>
            <a:r>
              <a:rPr lang="ko-KR" altLang="en-US" sz="1600" dirty="0" smtClean="0">
                <a:solidFill>
                  <a:srgbClr val="002060"/>
                </a:solidFill>
              </a:rPr>
              <a:t> 정품오피스 무료 다운로드</a:t>
            </a:r>
            <a:endParaRPr lang="en-US" altLang="ko-KR" sz="1600" dirty="0" smtClean="0">
              <a:solidFill>
                <a:srgbClr val="002060"/>
              </a:solidFill>
            </a:endParaRPr>
          </a:p>
        </p:txBody>
      </p:sp>
      <p:pic>
        <p:nvPicPr>
          <p:cNvPr id="16" name="그림 15"/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700808"/>
            <a:ext cx="3862800" cy="2438315"/>
          </a:xfrm>
          <a:prstGeom prst="roundRect">
            <a:avLst>
              <a:gd name="adj" fmla="val 13021"/>
            </a:avLst>
          </a:prstGeom>
          <a:effectLst>
            <a:glow rad="228600">
              <a:schemeClr val="tx2">
                <a:lumMod val="60000"/>
                <a:lumOff val="40000"/>
                <a:alpha val="54000"/>
              </a:schemeClr>
            </a:glow>
          </a:effectLst>
        </p:spPr>
      </p:pic>
      <p:pic>
        <p:nvPicPr>
          <p:cNvPr id="17" name="그림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72" y="4004369"/>
            <a:ext cx="3863304" cy="2374132"/>
          </a:xfrm>
          <a:prstGeom prst="roundRect">
            <a:avLst>
              <a:gd name="adj" fmla="val 13021"/>
            </a:avLst>
          </a:prstGeom>
          <a:effectLst>
            <a:glow rad="228600">
              <a:schemeClr val="tx2">
                <a:lumMod val="60000"/>
                <a:lumOff val="40000"/>
                <a:alpha val="54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969644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2150">
        <p:fade/>
      </p:transition>
    </mc:Choice>
    <mc:Fallback xmlns="">
      <p:transition spd="slow" advClick="0" advTm="215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332656"/>
            <a:ext cx="3779912" cy="584775"/>
          </a:xfrm>
          <a:prstGeom prst="rect">
            <a:avLst/>
          </a:prstGeom>
          <a:solidFill>
            <a:srgbClr val="4149E9">
              <a:alpha val="56000"/>
            </a:srgbClr>
          </a:solidFill>
        </p:spPr>
        <p:txBody>
          <a:bodyPr wrap="square" rtlCol="0">
            <a:spAutoFit/>
          </a:bodyPr>
          <a:lstStyle/>
          <a:p>
            <a:r>
              <a:rPr lang="ko-KR" altLang="en-US" sz="3200" dirty="0" err="1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정보화팀</a:t>
            </a:r>
            <a:endParaRPr lang="en-US" altLang="ko-KR" sz="3200" dirty="0" smtClean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520" y="1556792"/>
            <a:ext cx="86409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 smtClean="0">
                <a:solidFill>
                  <a:srgbClr val="002060"/>
                </a:solidFill>
              </a:rPr>
              <a:t>노트북 대여</a:t>
            </a:r>
            <a:endParaRPr lang="en-US" altLang="ko-KR" sz="2800" b="1" dirty="0" smtClean="0">
              <a:solidFill>
                <a:srgbClr val="002060"/>
              </a:solidFill>
            </a:endParaRPr>
          </a:p>
          <a:p>
            <a:endParaRPr lang="en-US" altLang="ko-KR" sz="1600" dirty="0" smtClean="0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u"/>
            </a:pPr>
            <a:r>
              <a:rPr lang="ko-KR" altLang="en-US" sz="1600" dirty="0">
                <a:solidFill>
                  <a:srgbClr val="002060"/>
                </a:solidFill>
              </a:rPr>
              <a:t>통합기자재실</a:t>
            </a:r>
            <a:r>
              <a:rPr lang="en-US" altLang="ko-KR" sz="1600" dirty="0">
                <a:solidFill>
                  <a:srgbClr val="002060"/>
                </a:solidFill>
              </a:rPr>
              <a:t>(</a:t>
            </a:r>
            <a:r>
              <a:rPr lang="ko-KR" altLang="en-US" sz="1600" dirty="0">
                <a:solidFill>
                  <a:srgbClr val="002060"/>
                </a:solidFill>
              </a:rPr>
              <a:t>대여 장소</a:t>
            </a:r>
            <a:r>
              <a:rPr lang="en-US" altLang="ko-KR" sz="1600" dirty="0">
                <a:solidFill>
                  <a:srgbClr val="002060"/>
                </a:solidFill>
              </a:rPr>
              <a:t>: </a:t>
            </a:r>
            <a:r>
              <a:rPr lang="ko-KR" altLang="en-US" sz="1600" dirty="0">
                <a:solidFill>
                  <a:srgbClr val="002060"/>
                </a:solidFill>
              </a:rPr>
              <a:t>상상관 </a:t>
            </a:r>
            <a:r>
              <a:rPr lang="en-US" altLang="ko-KR" sz="1600" dirty="0">
                <a:solidFill>
                  <a:srgbClr val="002060"/>
                </a:solidFill>
              </a:rPr>
              <a:t>309</a:t>
            </a:r>
            <a:r>
              <a:rPr lang="ko-KR" altLang="en-US" sz="1600" dirty="0">
                <a:solidFill>
                  <a:srgbClr val="002060"/>
                </a:solidFill>
              </a:rPr>
              <a:t>호</a:t>
            </a:r>
            <a:r>
              <a:rPr lang="en-US" altLang="ko-KR" sz="1600" dirty="0">
                <a:solidFill>
                  <a:srgbClr val="002060"/>
                </a:solidFill>
              </a:rPr>
              <a:t>)</a:t>
            </a:r>
            <a:r>
              <a:rPr lang="ko-KR" altLang="en-US" sz="1600" dirty="0">
                <a:solidFill>
                  <a:srgbClr val="002060"/>
                </a:solidFill>
              </a:rPr>
              <a:t>에서는 본교 재학생을 대상으로 노트북을 대여가 가능합니다</a:t>
            </a:r>
            <a:r>
              <a:rPr lang="en-US" altLang="ko-KR" sz="1600" dirty="0">
                <a:solidFill>
                  <a:srgbClr val="002060"/>
                </a:solidFill>
              </a:rPr>
              <a:t>. </a:t>
            </a:r>
            <a:r>
              <a:rPr lang="ko-KR" altLang="en-US" sz="1600" dirty="0">
                <a:solidFill>
                  <a:srgbClr val="002060"/>
                </a:solidFill>
              </a:rPr>
              <a:t>노트북은 대여당일 본인 반납을 원칙으로 합니다</a:t>
            </a:r>
            <a:r>
              <a:rPr lang="en-US" altLang="ko-KR" sz="1600" dirty="0">
                <a:solidFill>
                  <a:srgbClr val="002060"/>
                </a:solidFill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u"/>
            </a:pPr>
            <a:endParaRPr lang="en-US" altLang="ko-KR" sz="1600" dirty="0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u"/>
            </a:pPr>
            <a:r>
              <a:rPr lang="ko-KR" altLang="en-US" sz="1600" dirty="0" smtClean="0">
                <a:solidFill>
                  <a:srgbClr val="002060"/>
                </a:solidFill>
              </a:rPr>
              <a:t>대여신청</a:t>
            </a:r>
            <a:r>
              <a:rPr lang="en-US" altLang="ko-KR" sz="1600" dirty="0">
                <a:solidFill>
                  <a:srgbClr val="002060"/>
                </a:solidFill>
              </a:rPr>
              <a:t>(</a:t>
            </a:r>
            <a:r>
              <a:rPr lang="ko-KR" altLang="en-US" sz="1600" dirty="0">
                <a:solidFill>
                  <a:srgbClr val="002060"/>
                </a:solidFill>
              </a:rPr>
              <a:t>학생증</a:t>
            </a:r>
            <a:r>
              <a:rPr lang="en-US" altLang="ko-KR" sz="1600" dirty="0">
                <a:solidFill>
                  <a:srgbClr val="002060"/>
                </a:solidFill>
              </a:rPr>
              <a:t>/</a:t>
            </a:r>
            <a:r>
              <a:rPr lang="ko-KR" altLang="en-US" sz="1600" dirty="0">
                <a:solidFill>
                  <a:srgbClr val="002060"/>
                </a:solidFill>
              </a:rPr>
              <a:t>신분증으로 본인확인</a:t>
            </a:r>
            <a:r>
              <a:rPr lang="en-US" altLang="ko-KR" sz="1600" dirty="0">
                <a:solidFill>
                  <a:srgbClr val="002060"/>
                </a:solidFill>
              </a:rPr>
              <a:t>) → </a:t>
            </a:r>
            <a:r>
              <a:rPr lang="ko-KR" altLang="en-US" sz="1600" dirty="0">
                <a:solidFill>
                  <a:srgbClr val="002060"/>
                </a:solidFill>
              </a:rPr>
              <a:t>물품확인 → 대여 </a:t>
            </a:r>
            <a:r>
              <a:rPr lang="en-US" altLang="ko-KR" sz="1600" dirty="0">
                <a:solidFill>
                  <a:srgbClr val="002060"/>
                </a:solidFill>
              </a:rPr>
              <a:t>(</a:t>
            </a:r>
            <a:r>
              <a:rPr lang="ko-KR" altLang="en-US" sz="1600" dirty="0" smtClean="0">
                <a:solidFill>
                  <a:srgbClr val="002060"/>
                </a:solidFill>
              </a:rPr>
              <a:t>신분증 </a:t>
            </a:r>
            <a:r>
              <a:rPr lang="ko-KR" altLang="en-US" sz="1600" dirty="0">
                <a:solidFill>
                  <a:srgbClr val="002060"/>
                </a:solidFill>
              </a:rPr>
              <a:t>노트북 반납 시 수령</a:t>
            </a:r>
            <a:r>
              <a:rPr lang="en-US" altLang="ko-KR" sz="1600" dirty="0">
                <a:solidFill>
                  <a:srgbClr val="002060"/>
                </a:solidFill>
              </a:rPr>
              <a:t>)</a:t>
            </a:r>
            <a:endParaRPr lang="en-US" altLang="ko-KR" sz="1600" dirty="0" smtClean="0">
              <a:solidFill>
                <a:srgbClr val="002060"/>
              </a:solidFill>
            </a:endParaRPr>
          </a:p>
        </p:txBody>
      </p:sp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8125584"/>
              </p:ext>
            </p:extLst>
          </p:nvPr>
        </p:nvGraphicFramePr>
        <p:xfrm>
          <a:off x="3401074" y="3429000"/>
          <a:ext cx="5347390" cy="20011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30890">
                  <a:extLst>
                    <a:ext uri="{9D8B030D-6E8A-4147-A177-3AD203B41FA5}">
                      <a16:colId xmlns="" xmlns:a16="http://schemas.microsoft.com/office/drawing/2014/main" val="1541913672"/>
                    </a:ext>
                  </a:extLst>
                </a:gridCol>
                <a:gridCol w="1858250">
                  <a:extLst>
                    <a:ext uri="{9D8B030D-6E8A-4147-A177-3AD203B41FA5}">
                      <a16:colId xmlns="" xmlns:a16="http://schemas.microsoft.com/office/drawing/2014/main" val="454003431"/>
                    </a:ext>
                  </a:extLst>
                </a:gridCol>
                <a:gridCol w="1858250">
                  <a:extLst>
                    <a:ext uri="{9D8B030D-6E8A-4147-A177-3AD203B41FA5}">
                      <a16:colId xmlns="" xmlns:a16="http://schemas.microsoft.com/office/drawing/2014/main" val="3808259034"/>
                    </a:ext>
                  </a:extLst>
                </a:gridCol>
              </a:tblGrid>
              <a:tr h="500278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>
                          <a:solidFill>
                            <a:srgbClr val="004098"/>
                          </a:solidFill>
                          <a:latin typeface="+mj-lt"/>
                          <a:ea typeface="나눔스퀘어 ExtraBold" panose="020B0600000101010101" pitchFamily="50" charset="-127"/>
                        </a:rPr>
                        <a:t>구분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D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D7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dirty="0">
                          <a:solidFill>
                            <a:srgbClr val="004098"/>
                          </a:solidFill>
                          <a:latin typeface="+mj-lt"/>
                          <a:ea typeface="나눔스퀘어 ExtraBold" panose="020B0600000101010101" pitchFamily="50" charset="-127"/>
                        </a:rPr>
                        <a:t>이용시간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D7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12903502"/>
                  </a:ext>
                </a:extLst>
              </a:tr>
              <a:tr h="500278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>
                          <a:solidFill>
                            <a:srgbClr val="004098"/>
                          </a:solidFill>
                          <a:latin typeface="+mj-lt"/>
                          <a:ea typeface="나눔스퀘어 ExtraBold" panose="020B0600000101010101" pitchFamily="50" charset="-127"/>
                        </a:rPr>
                        <a:t>평일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D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D7F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>
                          <a:solidFill>
                            <a:srgbClr val="004098"/>
                          </a:solidFill>
                          <a:latin typeface="+mj-lt"/>
                          <a:ea typeface="나눔스퀘어 ExtraBold" panose="020B0600000101010101" pitchFamily="50" charset="-127"/>
                        </a:rPr>
                        <a:t>토요일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D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D7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85655903"/>
                  </a:ext>
                </a:extLst>
              </a:tr>
              <a:tr h="50027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 err="1">
                          <a:latin typeface="+mj-lt"/>
                          <a:ea typeface="나눔스퀘어 Bold" panose="020B0600000101010101" pitchFamily="50" charset="-127"/>
                        </a:rPr>
                        <a:t>학기중</a:t>
                      </a:r>
                      <a:endParaRPr lang="ko-KR" altLang="en-US" sz="1800" dirty="0">
                        <a:latin typeface="+mj-lt"/>
                        <a:ea typeface="나눔스퀘어 Bold" panose="020B0600000101010101" pitchFamily="50" charset="-12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D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D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D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latin typeface="+mj-lt"/>
                          <a:ea typeface="나눔스퀘어 Bold" panose="020B0600000101010101" pitchFamily="50" charset="-127"/>
                        </a:rPr>
                        <a:t>09:00 ~ 21:30</a:t>
                      </a:r>
                      <a:endParaRPr lang="ko-KR" altLang="en-US" sz="1800" dirty="0">
                        <a:latin typeface="+mj-lt"/>
                        <a:ea typeface="나눔스퀘어 Bold" panose="020B0600000101010101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4D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D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D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D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 err="1">
                          <a:latin typeface="+mj-lt"/>
                          <a:ea typeface="나눔스퀘어 Bold" panose="020B0600000101010101" pitchFamily="50" charset="-127"/>
                        </a:rPr>
                        <a:t>미운영</a:t>
                      </a:r>
                      <a:endParaRPr lang="ko-KR" altLang="en-US" sz="1800" dirty="0">
                        <a:latin typeface="+mj-lt"/>
                        <a:ea typeface="나눔스퀘어 Bold" panose="020B0600000101010101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4D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D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4865299"/>
                  </a:ext>
                </a:extLst>
              </a:tr>
              <a:tr h="50027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 err="1">
                          <a:latin typeface="+mj-lt"/>
                          <a:ea typeface="나눔스퀘어 Bold" panose="020B0600000101010101" pitchFamily="50" charset="-127"/>
                        </a:rPr>
                        <a:t>방학중</a:t>
                      </a:r>
                      <a:endParaRPr lang="ko-KR" altLang="en-US" sz="1800" dirty="0">
                        <a:latin typeface="+mj-lt"/>
                        <a:ea typeface="나눔스퀘어 Bold" panose="020B0600000101010101" pitchFamily="50" charset="-12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D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D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latin typeface="+mj-lt"/>
                          <a:ea typeface="나눔스퀘어 Bold" panose="020B0600000101010101" pitchFamily="50" charset="-127"/>
                        </a:rPr>
                        <a:t>10:00 ~ 16:30</a:t>
                      </a:r>
                      <a:endParaRPr lang="ko-KR" altLang="en-US" sz="1800" dirty="0">
                        <a:latin typeface="+mj-lt"/>
                        <a:ea typeface="나눔스퀘어 Bold" panose="020B0600000101010101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4D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D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D7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297623598"/>
                  </a:ext>
                </a:extLst>
              </a:tr>
            </a:tbl>
          </a:graphicData>
        </a:graphic>
      </p:graphicFrame>
      <p:pic>
        <p:nvPicPr>
          <p:cNvPr id="7" name="그림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429000"/>
            <a:ext cx="2880320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997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2150">
        <p:fade/>
      </p:transition>
    </mc:Choice>
    <mc:Fallback xmlns="">
      <p:transition spd="slow" advClick="0" advTm="23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0948" y="1633089"/>
            <a:ext cx="3347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err="1" smtClean="0">
                <a:solidFill>
                  <a:srgbClr val="002060"/>
                </a:solidFill>
                <a:ea typeface="나눔스퀘어 ExtraBold" panose="020B0600000101010101" pitchFamily="50" charset="-127"/>
              </a:rPr>
              <a:t>프린터룸서비스</a:t>
            </a:r>
            <a:endParaRPr lang="ko-KR" altLang="en-US" sz="2400" b="1" dirty="0">
              <a:solidFill>
                <a:srgbClr val="002060"/>
              </a:solidFill>
              <a:ea typeface="나눔스퀘어 ExtraBold" panose="020B0600000101010101" pitchFamily="50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34"/>
          <a:stretch/>
        </p:blipFill>
        <p:spPr>
          <a:xfrm>
            <a:off x="3419872" y="2857691"/>
            <a:ext cx="3566807" cy="2187184"/>
          </a:xfrm>
          <a:prstGeom prst="rect">
            <a:avLst/>
          </a:prstGeom>
          <a:ln w="38100">
            <a:solidFill>
              <a:srgbClr val="FEC30E">
                <a:alpha val="60000"/>
              </a:srgbClr>
            </a:solidFill>
          </a:ln>
          <a:effectLst>
            <a:outerShdw blurRad="50800" dist="76200" dir="2700000" algn="tl" rotWithShape="0">
              <a:prstClr val="black">
                <a:alpha val="20000"/>
              </a:prst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3568842" y="3078694"/>
            <a:ext cx="81818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350" dirty="0">
                <a:solidFill>
                  <a:srgbClr val="3363FD"/>
                </a:solidFill>
                <a:ea typeface="나눔스퀘어 Bold" panose="020B0600000101010101" pitchFamily="50" charset="-127"/>
              </a:rPr>
              <a:t>회원 가입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40210" y="5127378"/>
            <a:ext cx="283603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350" dirty="0">
                <a:ea typeface="나눔스퀘어 Bold" panose="020B0600000101010101" pitchFamily="50" charset="-127"/>
              </a:rPr>
              <a:t>[</a:t>
            </a:r>
            <a:r>
              <a:rPr lang="ko-KR" altLang="en-US" sz="1350" dirty="0">
                <a:ea typeface="나눔스퀘어 Bold" panose="020B0600000101010101" pitchFamily="50" charset="-127"/>
              </a:rPr>
              <a:t>프린터 서비스 가입 및 이용방법</a:t>
            </a:r>
            <a:r>
              <a:rPr lang="en-US" altLang="ko-KR" sz="1350" dirty="0">
                <a:ea typeface="나눔스퀘어 Bold" panose="020B0600000101010101" pitchFamily="50" charset="-127"/>
              </a:rPr>
              <a:t>]</a:t>
            </a:r>
            <a:endParaRPr lang="ko-KR" altLang="en-US" sz="1350" dirty="0">
              <a:ea typeface="나눔스퀘어 Bold" panose="020B0600000101010101" pitchFamily="50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0948" y="3198672"/>
            <a:ext cx="323050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dirty="0">
                <a:solidFill>
                  <a:srgbClr val="002060"/>
                </a:solidFill>
                <a:ea typeface="나눔스퀘어 Bold" panose="020B0600000101010101" pitchFamily="50" charset="-127"/>
              </a:rPr>
              <a:t>무료제공 </a:t>
            </a:r>
            <a:r>
              <a:rPr lang="en-US" altLang="ko-KR" sz="1400" dirty="0">
                <a:solidFill>
                  <a:srgbClr val="002060"/>
                </a:solidFill>
                <a:ea typeface="나눔스퀘어 Bold" panose="020B0600000101010101" pitchFamily="50" charset="-127"/>
              </a:rPr>
              <a:t>: 150</a:t>
            </a:r>
            <a:r>
              <a:rPr lang="ko-KR" altLang="en-US" sz="1400" dirty="0">
                <a:solidFill>
                  <a:srgbClr val="002060"/>
                </a:solidFill>
                <a:ea typeface="나눔스퀘어 Bold" panose="020B0600000101010101" pitchFamily="50" charset="-127"/>
              </a:rPr>
              <a:t>장 </a:t>
            </a:r>
            <a:r>
              <a:rPr lang="en-US" altLang="ko-KR" sz="1400" dirty="0">
                <a:solidFill>
                  <a:srgbClr val="002060"/>
                </a:solidFill>
                <a:ea typeface="나눔스퀘어 Bold" panose="020B0600000101010101" pitchFamily="50" charset="-127"/>
              </a:rPr>
              <a:t>/</a:t>
            </a:r>
            <a:r>
              <a:rPr lang="ko-KR" altLang="en-US" sz="1400" dirty="0">
                <a:solidFill>
                  <a:srgbClr val="002060"/>
                </a:solidFill>
                <a:ea typeface="나눔스퀘어 Bold" panose="020B0600000101010101" pitchFamily="50" charset="-127"/>
              </a:rPr>
              <a:t>학기 별</a:t>
            </a:r>
            <a:endParaRPr lang="en-US" altLang="ko-KR" sz="1400" dirty="0">
              <a:solidFill>
                <a:srgbClr val="002060"/>
              </a:solidFill>
              <a:ea typeface="나눔스퀘어 Bold" panose="020B0600000101010101" pitchFamily="50" charset="-127"/>
            </a:endParaRP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dirty="0">
                <a:solidFill>
                  <a:srgbClr val="002060"/>
                </a:solidFill>
                <a:ea typeface="나눔스퀘어 Bold" panose="020B0600000101010101" pitchFamily="50" charset="-127"/>
              </a:rPr>
              <a:t>추가 </a:t>
            </a:r>
            <a:r>
              <a:rPr lang="en-US" altLang="ko-KR" sz="1400" dirty="0">
                <a:solidFill>
                  <a:srgbClr val="002060"/>
                </a:solidFill>
                <a:ea typeface="나눔스퀘어 Bold" panose="020B0600000101010101" pitchFamily="50" charset="-127"/>
              </a:rPr>
              <a:t>: </a:t>
            </a:r>
            <a:r>
              <a:rPr lang="ko-KR" altLang="en-US" sz="1400" dirty="0">
                <a:solidFill>
                  <a:srgbClr val="002060"/>
                </a:solidFill>
                <a:ea typeface="나눔스퀘어 Bold" panose="020B0600000101010101" pitchFamily="50" charset="-127"/>
              </a:rPr>
              <a:t>유료 </a:t>
            </a:r>
            <a:r>
              <a:rPr lang="en-US" altLang="ko-KR" sz="1400" dirty="0">
                <a:solidFill>
                  <a:srgbClr val="002060"/>
                </a:solidFill>
                <a:ea typeface="나눔스퀘어 Bold" panose="020B0600000101010101" pitchFamily="50" charset="-127"/>
              </a:rPr>
              <a:t>– </a:t>
            </a:r>
            <a:r>
              <a:rPr lang="ko-KR" altLang="en-US" sz="1400" dirty="0">
                <a:solidFill>
                  <a:srgbClr val="002060"/>
                </a:solidFill>
                <a:ea typeface="나눔스퀘어 Bold" panose="020B0600000101010101" pitchFamily="50" charset="-127"/>
              </a:rPr>
              <a:t>무인충전시스템 이용</a:t>
            </a:r>
            <a:endParaRPr lang="en-US" altLang="ko-KR" sz="1400" dirty="0">
              <a:solidFill>
                <a:srgbClr val="002060"/>
              </a:solidFill>
              <a:ea typeface="나눔스퀘어 Bold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400" dirty="0">
                <a:solidFill>
                  <a:srgbClr val="002060"/>
                </a:solidFill>
                <a:ea typeface="나눔스퀘어 Bold" panose="020B0600000101010101" pitchFamily="50" charset="-127"/>
              </a:rPr>
              <a:t>     ( </a:t>
            </a:r>
            <a:r>
              <a:rPr lang="ko-KR" altLang="en-US" sz="1400" dirty="0" err="1">
                <a:solidFill>
                  <a:srgbClr val="002060"/>
                </a:solidFill>
                <a:ea typeface="나눔스퀘어 Bold" panose="020B0600000101010101" pitchFamily="50" charset="-127"/>
              </a:rPr>
              <a:t>미래관</a:t>
            </a:r>
            <a:r>
              <a:rPr lang="ko-KR" altLang="en-US" sz="1400" dirty="0">
                <a:solidFill>
                  <a:srgbClr val="002060"/>
                </a:solidFill>
                <a:ea typeface="나눔스퀘어 Bold" panose="020B0600000101010101" pitchFamily="50" charset="-127"/>
              </a:rPr>
              <a:t> </a:t>
            </a:r>
            <a:r>
              <a:rPr lang="ko-KR" altLang="en-US" sz="1400" dirty="0" err="1">
                <a:solidFill>
                  <a:srgbClr val="002060"/>
                </a:solidFill>
                <a:ea typeface="나눔스퀘어 Bold" panose="020B0600000101010101" pitchFamily="50" charset="-127"/>
              </a:rPr>
              <a:t>공용실습실</a:t>
            </a:r>
            <a:r>
              <a:rPr lang="ko-KR" altLang="en-US" sz="1400" dirty="0">
                <a:solidFill>
                  <a:srgbClr val="002060"/>
                </a:solidFill>
                <a:ea typeface="나눔스퀘어 Bold" panose="020B0600000101010101" pitchFamily="50" charset="-127"/>
              </a:rPr>
              <a:t> </a:t>
            </a:r>
            <a:r>
              <a:rPr lang="en-US" altLang="ko-KR" sz="1400" dirty="0">
                <a:solidFill>
                  <a:srgbClr val="002060"/>
                </a:solidFill>
                <a:ea typeface="나눔스퀘어 Bold" panose="020B0600000101010101" pitchFamily="50" charset="-127"/>
              </a:rPr>
              <a:t>) </a:t>
            </a: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dirty="0" err="1">
                <a:solidFill>
                  <a:srgbClr val="002060"/>
                </a:solidFill>
                <a:ea typeface="나눔스퀘어 Bold" panose="020B0600000101010101" pitchFamily="50" charset="-127"/>
              </a:rPr>
              <a:t>미래관</a:t>
            </a:r>
            <a:r>
              <a:rPr lang="en-US" altLang="ko-KR" sz="1400" dirty="0">
                <a:solidFill>
                  <a:srgbClr val="002060"/>
                </a:solidFill>
                <a:ea typeface="나눔스퀘어 Bold" panose="020B0600000101010101" pitchFamily="50" charset="-127"/>
              </a:rPr>
              <a:t>, </a:t>
            </a:r>
            <a:r>
              <a:rPr lang="ko-KR" altLang="en-US" sz="1400" dirty="0" err="1">
                <a:solidFill>
                  <a:srgbClr val="002060"/>
                </a:solidFill>
                <a:ea typeface="나눔스퀘어 Bold" panose="020B0600000101010101" pitchFamily="50" charset="-127"/>
              </a:rPr>
              <a:t>탐구관</a:t>
            </a:r>
            <a:r>
              <a:rPr lang="ko-KR" altLang="en-US" sz="1400" dirty="0">
                <a:solidFill>
                  <a:srgbClr val="002060"/>
                </a:solidFill>
                <a:ea typeface="나눔스퀘어 Bold" panose="020B0600000101010101" pitchFamily="50" charset="-127"/>
              </a:rPr>
              <a:t> </a:t>
            </a:r>
            <a:r>
              <a:rPr lang="ko-KR" altLang="en-US" sz="1400" dirty="0" err="1">
                <a:solidFill>
                  <a:srgbClr val="002060"/>
                </a:solidFill>
                <a:ea typeface="나눔스퀘어 Bold" panose="020B0600000101010101" pitchFamily="50" charset="-127"/>
              </a:rPr>
              <a:t>공용실습실</a:t>
            </a:r>
            <a:r>
              <a:rPr lang="ko-KR" altLang="en-US" sz="1400" dirty="0">
                <a:solidFill>
                  <a:srgbClr val="002060"/>
                </a:solidFill>
                <a:ea typeface="나눔스퀘어 Bold" panose="020B0600000101010101" pitchFamily="50" charset="-127"/>
              </a:rPr>
              <a:t> </a:t>
            </a:r>
            <a:r>
              <a:rPr lang="en-US" altLang="ko-KR" sz="1400" dirty="0">
                <a:solidFill>
                  <a:srgbClr val="002060"/>
                </a:solidFill>
                <a:ea typeface="나눔스퀘어 Bold" panose="020B0600000101010101" pitchFamily="50" charset="-127"/>
              </a:rPr>
              <a:t>PC</a:t>
            </a:r>
            <a:r>
              <a:rPr lang="ko-KR" altLang="en-US" sz="1400" dirty="0">
                <a:solidFill>
                  <a:srgbClr val="002060"/>
                </a:solidFill>
                <a:ea typeface="나눔스퀘어 Bold" panose="020B0600000101010101" pitchFamily="50" charset="-127"/>
              </a:rPr>
              <a:t>에서 프린트 물 출력 가능</a:t>
            </a:r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6157" y="2857691"/>
            <a:ext cx="1246694" cy="2187184"/>
          </a:xfrm>
          <a:prstGeom prst="rect">
            <a:avLst/>
          </a:prstGeom>
          <a:ln w="38100">
            <a:solidFill>
              <a:srgbClr val="FEC30E">
                <a:alpha val="60000"/>
              </a:srgbClr>
            </a:solidFill>
          </a:ln>
          <a:effectLst>
            <a:outerShdw blurRad="50800" dist="76200" dir="2700000" algn="tl" rotWithShape="0">
              <a:prstClr val="black">
                <a:alpha val="20000"/>
              </a:prst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6697018" y="5127378"/>
            <a:ext cx="213391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dist"/>
            <a:r>
              <a:rPr lang="en-US" altLang="ko-KR" sz="1350" dirty="0">
                <a:ea typeface="나눔스퀘어 Bold" panose="020B0600000101010101" pitchFamily="50" charset="-127"/>
              </a:rPr>
              <a:t>[</a:t>
            </a:r>
            <a:r>
              <a:rPr lang="ko-KR" altLang="en-US" sz="1350" dirty="0">
                <a:ea typeface="나눔스퀘어 Bold" panose="020B0600000101010101" pitchFamily="50" charset="-127"/>
              </a:rPr>
              <a:t>프린터 무인충전시스템</a:t>
            </a:r>
            <a:r>
              <a:rPr lang="en-US" altLang="ko-KR" sz="1350" dirty="0">
                <a:ea typeface="나눔스퀘어 Bold" panose="020B0600000101010101" pitchFamily="50" charset="-127"/>
              </a:rPr>
              <a:t>]</a:t>
            </a:r>
            <a:endParaRPr lang="ko-KR" altLang="en-US" sz="1350" dirty="0">
              <a:ea typeface="나눔스퀘어 Bold" panose="020B0600000101010101" pitchFamily="50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9120" y="2708920"/>
            <a:ext cx="20185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350" b="1" dirty="0">
                <a:solidFill>
                  <a:srgbClr val="002060"/>
                </a:solidFill>
                <a:ea typeface="나눔스퀘어 ExtraBold" panose="020B0600000101010101" pitchFamily="50" charset="-127"/>
              </a:rPr>
              <a:t>&lt; </a:t>
            </a:r>
            <a:r>
              <a:rPr lang="ko-KR" altLang="en-US" sz="1600" b="1" dirty="0">
                <a:solidFill>
                  <a:srgbClr val="002060"/>
                </a:solidFill>
                <a:ea typeface="나눔스퀘어 ExtraBold" panose="020B0600000101010101" pitchFamily="50" charset="-127"/>
              </a:rPr>
              <a:t>프린터</a:t>
            </a:r>
            <a:r>
              <a:rPr lang="ko-KR" altLang="en-US" sz="1350" b="1" dirty="0">
                <a:solidFill>
                  <a:srgbClr val="002060"/>
                </a:solidFill>
                <a:ea typeface="나눔스퀘어 ExtraBold" panose="020B0600000101010101" pitchFamily="50" charset="-127"/>
              </a:rPr>
              <a:t> 사용 안내 </a:t>
            </a:r>
            <a:r>
              <a:rPr lang="en-US" altLang="ko-KR" sz="1350" b="1" dirty="0">
                <a:solidFill>
                  <a:srgbClr val="002060"/>
                </a:solidFill>
                <a:ea typeface="나눔스퀘어 ExtraBold" panose="020B0600000101010101" pitchFamily="50" charset="-127"/>
              </a:rPr>
              <a:t>&gt;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337098"/>
            <a:ext cx="3779912" cy="584775"/>
          </a:xfrm>
          <a:prstGeom prst="rect">
            <a:avLst/>
          </a:prstGeom>
          <a:solidFill>
            <a:srgbClr val="4149E9">
              <a:alpha val="56000"/>
            </a:srgbClr>
          </a:solidFill>
        </p:spPr>
        <p:txBody>
          <a:bodyPr wrap="square" rtlCol="0">
            <a:spAutoFit/>
          </a:bodyPr>
          <a:lstStyle/>
          <a:p>
            <a:r>
              <a:rPr lang="ko-KR" altLang="en-US" sz="3200" dirty="0" err="1" smtClean="0">
                <a:solidFill>
                  <a:schemeClr val="bg1"/>
                </a:solidFill>
                <a:ea typeface="HY견고딕" panose="02030600000101010101" pitchFamily="18" charset="-127"/>
              </a:rPr>
              <a:t>정보화팀</a:t>
            </a:r>
            <a:endParaRPr lang="en-US" altLang="ko-KR" sz="3200" dirty="0" smtClean="0">
              <a:solidFill>
                <a:schemeClr val="bg1"/>
              </a:solidFill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9418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1"/>
          <p:cNvSpPr txBox="1">
            <a:spLocks/>
          </p:cNvSpPr>
          <p:nvPr/>
        </p:nvSpPr>
        <p:spPr>
          <a:xfrm>
            <a:off x="763297" y="1324764"/>
            <a:ext cx="7018628" cy="52308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ko-KR" altLang="en-US" sz="3000" dirty="0">
              <a:latin typeface="여기어때 잘난체 OTF" panose="020B0600000101010101" pitchFamily="34" charset="-127"/>
              <a:ea typeface="여기어때 잘난체 OTF" panose="020B0600000101010101" pitchFamily="34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2209" y="1614732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solidFill>
                  <a:srgbClr val="002060"/>
                </a:solidFill>
                <a:latin typeface="+mj-ea"/>
                <a:ea typeface="+mj-ea"/>
              </a:rPr>
              <a:t>무료 </a:t>
            </a:r>
            <a:r>
              <a:rPr lang="ko-KR" altLang="en-US" sz="2400" dirty="0" err="1">
                <a:solidFill>
                  <a:srgbClr val="002060"/>
                </a:solidFill>
                <a:latin typeface="+mj-ea"/>
                <a:ea typeface="+mj-ea"/>
              </a:rPr>
              <a:t>무선랜</a:t>
            </a:r>
            <a:r>
              <a:rPr lang="en-US" altLang="ko-KR" sz="2400" dirty="0">
                <a:solidFill>
                  <a:srgbClr val="002060"/>
                </a:solidFill>
                <a:latin typeface="+mj-ea"/>
                <a:ea typeface="+mj-ea"/>
              </a:rPr>
              <a:t>[Wi-Fi]</a:t>
            </a:r>
            <a:r>
              <a:rPr lang="ko-KR" altLang="en-US" sz="2400" dirty="0">
                <a:solidFill>
                  <a:srgbClr val="002060"/>
                </a:solidFill>
                <a:latin typeface="+mj-ea"/>
                <a:ea typeface="+mj-ea"/>
              </a:rPr>
              <a:t>서비스</a:t>
            </a:r>
          </a:p>
        </p:txBody>
      </p:sp>
      <p:grpSp>
        <p:nvGrpSpPr>
          <p:cNvPr id="7" name="그룹 6"/>
          <p:cNvGrpSpPr/>
          <p:nvPr/>
        </p:nvGrpSpPr>
        <p:grpSpPr>
          <a:xfrm>
            <a:off x="988085" y="2366365"/>
            <a:ext cx="3583915" cy="4115963"/>
            <a:chOff x="1017729" y="2361567"/>
            <a:chExt cx="3337433" cy="436638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9" name="그림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17729" y="2361567"/>
              <a:ext cx="3337432" cy="2575712"/>
            </a:xfrm>
            <a:prstGeom prst="rect">
              <a:avLst/>
            </a:prstGeom>
            <a:ln w="38100">
              <a:solidFill>
                <a:srgbClr val="FEC30E">
                  <a:alpha val="60000"/>
                </a:srgbClr>
              </a:solidFill>
            </a:ln>
            <a:effectLst>
              <a:outerShdw blurRad="50800" dist="76200" dir="2700000" algn="t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10" name="그림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17730" y="4680160"/>
              <a:ext cx="3337432" cy="2047792"/>
            </a:xfrm>
            <a:prstGeom prst="rect">
              <a:avLst/>
            </a:prstGeom>
            <a:ln w="38100">
              <a:solidFill>
                <a:srgbClr val="FEC30E">
                  <a:alpha val="60000"/>
                </a:srgbClr>
              </a:solidFill>
            </a:ln>
            <a:effectLst>
              <a:outerShdw blurRad="50800" dist="76200" dir="2700000" algn="tl" rotWithShape="0">
                <a:prstClr val="black">
                  <a:alpha val="20000"/>
                </a:prstClr>
              </a:outerShdw>
            </a:effectLst>
          </p:spPr>
        </p:pic>
      </p:grpSp>
      <p:sp>
        <p:nvSpPr>
          <p:cNvPr id="11" name="모서리가 둥근 직사각형 10"/>
          <p:cNvSpPr/>
          <p:nvPr/>
        </p:nvSpPr>
        <p:spPr>
          <a:xfrm>
            <a:off x="4669356" y="3956868"/>
            <a:ext cx="3577835" cy="371461"/>
          </a:xfrm>
          <a:prstGeom prst="roundRect">
            <a:avLst/>
          </a:prstGeom>
          <a:noFill/>
          <a:ln w="38100">
            <a:solidFill>
              <a:srgbClr val="FEC3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350" dirty="0" err="1">
                <a:solidFill>
                  <a:schemeClr val="tx1"/>
                </a:solidFill>
                <a:ea typeface="나눔스퀘어 Bold" panose="020B0600000101010101" pitchFamily="50" charset="-127"/>
              </a:rPr>
              <a:t>사용기기별</a:t>
            </a:r>
            <a:r>
              <a:rPr lang="ko-KR" altLang="en-US" sz="1350" dirty="0">
                <a:solidFill>
                  <a:schemeClr val="tx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운영체제를 클릭</a:t>
            </a:r>
          </a:p>
        </p:txBody>
      </p:sp>
      <p:cxnSp>
        <p:nvCxnSpPr>
          <p:cNvPr id="12" name="직선 화살표 연결선 11"/>
          <p:cNvCxnSpPr>
            <a:stCxn id="11" idx="1"/>
          </p:cNvCxnSpPr>
          <p:nvPr/>
        </p:nvCxnSpPr>
        <p:spPr>
          <a:xfrm flipH="1">
            <a:off x="2051720" y="4142599"/>
            <a:ext cx="2617636" cy="248750"/>
          </a:xfrm>
          <a:prstGeom prst="straightConnector1">
            <a:avLst/>
          </a:prstGeom>
          <a:ln w="22225">
            <a:solidFill>
              <a:srgbClr val="FEC30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모서리가 둥근 직사각형 12"/>
          <p:cNvSpPr/>
          <p:nvPr/>
        </p:nvSpPr>
        <p:spPr>
          <a:xfrm>
            <a:off x="5004048" y="4941168"/>
            <a:ext cx="3577835" cy="371461"/>
          </a:xfrm>
          <a:prstGeom prst="roundRect">
            <a:avLst/>
          </a:prstGeom>
          <a:noFill/>
          <a:ln w="38100">
            <a:solidFill>
              <a:srgbClr val="FEC3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350" dirty="0" err="1">
                <a:solidFill>
                  <a:schemeClr val="tx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운영체제별</a:t>
            </a:r>
            <a:r>
              <a:rPr lang="ko-KR" altLang="en-US" sz="1350" dirty="0">
                <a:solidFill>
                  <a:schemeClr val="tx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설정방법</a:t>
            </a:r>
          </a:p>
        </p:txBody>
      </p:sp>
      <p:cxnSp>
        <p:nvCxnSpPr>
          <p:cNvPr id="14" name="직선 화살표 연결선 13"/>
          <p:cNvCxnSpPr>
            <a:stCxn id="13" idx="1"/>
          </p:cNvCxnSpPr>
          <p:nvPr/>
        </p:nvCxnSpPr>
        <p:spPr>
          <a:xfrm flipH="1" flipV="1">
            <a:off x="3059832" y="4794354"/>
            <a:ext cx="1944216" cy="332545"/>
          </a:xfrm>
          <a:prstGeom prst="straightConnector1">
            <a:avLst/>
          </a:prstGeom>
          <a:ln w="22225">
            <a:solidFill>
              <a:srgbClr val="FEC30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모서리가 둥근 직사각형 29">
            <a:extLst>
              <a:ext uri="{FF2B5EF4-FFF2-40B4-BE49-F238E27FC236}">
                <a16:creationId xmlns="" xmlns:a16="http://schemas.microsoft.com/office/drawing/2014/main" id="{FCA405DD-5EEA-4D92-A1E1-B598752E30BC}"/>
              </a:ext>
            </a:extLst>
          </p:cNvPr>
          <p:cNvSpPr/>
          <p:nvPr/>
        </p:nvSpPr>
        <p:spPr>
          <a:xfrm>
            <a:off x="1085442" y="4224907"/>
            <a:ext cx="889707" cy="308496"/>
          </a:xfrm>
          <a:prstGeom prst="roundRect">
            <a:avLst>
              <a:gd name="adj" fmla="val 2785"/>
            </a:avLst>
          </a:prstGeom>
          <a:noFill/>
          <a:ln w="63500" cap="rnd">
            <a:solidFill>
              <a:srgbClr val="3363FD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16" name="TextBox 15"/>
          <p:cNvSpPr txBox="1"/>
          <p:nvPr/>
        </p:nvSpPr>
        <p:spPr>
          <a:xfrm>
            <a:off x="0" y="337098"/>
            <a:ext cx="3779912" cy="584775"/>
          </a:xfrm>
          <a:prstGeom prst="rect">
            <a:avLst/>
          </a:prstGeom>
          <a:solidFill>
            <a:srgbClr val="4149E9">
              <a:alpha val="56000"/>
            </a:srgbClr>
          </a:solidFill>
        </p:spPr>
        <p:txBody>
          <a:bodyPr wrap="square" rtlCol="0">
            <a:spAutoFit/>
          </a:bodyPr>
          <a:lstStyle/>
          <a:p>
            <a:r>
              <a:rPr lang="ko-KR" altLang="en-US" sz="3200" dirty="0" err="1" smtClean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정보화팀</a:t>
            </a:r>
            <a:endParaRPr lang="en-US" altLang="ko-KR" sz="3200" dirty="0" smtClean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4092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912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3095</TotalTime>
  <Words>402</Words>
  <Application>Microsoft Office PowerPoint</Application>
  <PresentationFormat>화면 슬라이드 쇼(4:3)</PresentationFormat>
  <Paragraphs>62</Paragraphs>
  <Slides>5</Slides>
  <Notes>4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15" baseType="lpstr">
      <vt:lpstr>맑은 고딕</vt:lpstr>
      <vt:lpstr>여기어때 잘난체 OTF</vt:lpstr>
      <vt:lpstr>나눔스퀘어 Bold</vt:lpstr>
      <vt:lpstr>ヒラギノ角ゴ Pro W3</vt:lpstr>
      <vt:lpstr>Wingdings</vt:lpstr>
      <vt:lpstr>HY견고딕</vt:lpstr>
      <vt:lpstr>Gill Sans</vt:lpstr>
      <vt:lpstr>Arial</vt:lpstr>
      <vt:lpstr>나눔스퀘어 ExtraBold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Windows 사용자</cp:lastModifiedBy>
  <cp:revision>211</cp:revision>
  <dcterms:created xsi:type="dcterms:W3CDTF">2016-12-07T01:34:50Z</dcterms:created>
  <dcterms:modified xsi:type="dcterms:W3CDTF">2022-01-21T06:44:23Z</dcterms:modified>
</cp:coreProperties>
</file>